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3"/>
  </p:notesMasterIdLst>
  <p:sldIdLst>
    <p:sldId id="256" r:id="rId5"/>
    <p:sldId id="1672" r:id="rId6"/>
    <p:sldId id="286" r:id="rId7"/>
    <p:sldId id="317" r:id="rId8"/>
    <p:sldId id="332" r:id="rId9"/>
    <p:sldId id="1652" r:id="rId10"/>
    <p:sldId id="350" r:id="rId11"/>
    <p:sldId id="328" r:id="rId12"/>
    <p:sldId id="1669" r:id="rId13"/>
    <p:sldId id="348" r:id="rId14"/>
    <p:sldId id="340" r:id="rId15"/>
    <p:sldId id="1665" r:id="rId16"/>
    <p:sldId id="1666" r:id="rId17"/>
    <p:sldId id="299" r:id="rId18"/>
    <p:sldId id="1668" r:id="rId19"/>
    <p:sldId id="1676" r:id="rId20"/>
    <p:sldId id="1662" r:id="rId21"/>
    <p:sldId id="1677" r:id="rId22"/>
    <p:sldId id="1678" r:id="rId23"/>
    <p:sldId id="1682" r:id="rId24"/>
    <p:sldId id="1675" r:id="rId25"/>
    <p:sldId id="329" r:id="rId26"/>
    <p:sldId id="1670" r:id="rId27"/>
    <p:sldId id="1683" r:id="rId28"/>
    <p:sldId id="1680" r:id="rId29"/>
    <p:sldId id="1681" r:id="rId30"/>
    <p:sldId id="1684" r:id="rId31"/>
    <p:sldId id="346" r:id="rId32"/>
  </p:sldIdLst>
  <p:sldSz cx="12192000" cy="6858000"/>
  <p:notesSz cx="7315200" cy="9601200"/>
  <p:embeddedFontLst>
    <p:embeddedFont>
      <p:font typeface="Roboto" panose="02000000000000000000" pitchFamily="2" charset="0"/>
      <p:regular r:id="rId34"/>
      <p:bold r:id="rId35"/>
      <p:italic r:id="rId36"/>
      <p:boldItalic r:id="rId37"/>
    </p:embeddedFont>
    <p:embeddedFont>
      <p:font typeface="Sylfaen" panose="010A0502050306030303" pitchFamily="18" charset="0"/>
      <p:regular r:id="rId38"/>
    </p:embeddedFont>
    <p:embeddedFont>
      <p:font typeface="Tw Cen MT" panose="020B0602020104020603" pitchFamily="34" charset="0"/>
      <p:regular r:id="rId39"/>
      <p:bold r:id="rId40"/>
      <p:italic r:id="rId41"/>
      <p:boldItalic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64" userDrawn="1">
          <p15:clr>
            <a:srgbClr val="A4A3A4"/>
          </p15:clr>
        </p15:guide>
        <p15:guide id="2" pos="64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254936-8A35-3536-CE01-B01C2B956438}" name="Stephen J. Immerwahr" initials="SJI" userId="S::simmerwa@health.nyc.gov::decc0e36-1369-4620-99be-8d3e0a4e367a" providerId="AD"/>
  <p188:author id="{8566287D-0B58-5F1B-DC85-194E8D460157}" name="Nneka Lundy De La Cruz" initials="NLDLC" userId="S::nlundy@health.nyc.gov::a49d378b-765f-4d70-8739-663dbc9f95a5" providerId="AD"/>
  <p188:author id="{0DD306AB-E2BC-4FA0-19C6-91B81216B099}" name="Tashema Bholanath" initials="TB" userId="S::tbholanath@health.nyc.gov::d45482c1-f3af-4ada-98d4-af0395dbc3b3" providerId="AD"/>
  <p188:author id="{246A86BC-1A4C-BBD6-E110-72BDED78CF6C}" name="Jingchen Hu" initials="JH" userId="S::jhu3@health.nyc.gov::e792499c-34bb-4ab9-b6f0-c155715c34b7" providerId="AD"/>
  <p188:author id="{B9D721C0-5834-28D5-070C-9BCD216DFDE5}" name="Wen Qin Deng" initials="WQD" userId="S::wdeng@health.nyc.gov::26b1a269-5a9f-4715-b7a1-e1256ef2a8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6FF33"/>
    <a:srgbClr val="2313F5"/>
    <a:srgbClr val="FFFFFF"/>
    <a:srgbClr val="CCFFFF"/>
    <a:srgbClr val="1F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07" autoAdjust="0"/>
    <p:restoredTop sz="43842" autoAdjust="0"/>
  </p:normalViewPr>
  <p:slideViewPr>
    <p:cSldViewPr snapToGrid="0">
      <p:cViewPr varScale="1">
        <p:scale>
          <a:sx n="41" d="100"/>
          <a:sy n="41" d="100"/>
        </p:scale>
        <p:origin x="2988" y="57"/>
      </p:cViewPr>
      <p:guideLst>
        <p:guide orient="horz" pos="2664"/>
        <p:guide pos="64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45" d="100"/>
          <a:sy n="45" d="100"/>
        </p:scale>
        <p:origin x="2676"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8.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CSecShare100\SHARE\Survey%20data%20assessment\Presentations\2023_WHEN%20Disclosure%20Risk%20Control%20Methods\For%20risk-utility%20chart_boro.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GCSecShare100\SHARE\Survey%20data%20assessment\Presentations\2023_WHEN%20Disclosure%20Risk%20Control%20Methods\For%20risk-utility%20chart_boro.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Sheet3!$B$3</c:f>
              <c:strCache>
                <c:ptCount val="1"/>
                <c:pt idx="0">
                  <c:v>%</c:v>
                </c:pt>
              </c:strCache>
            </c:strRef>
          </c:tx>
          <c:spPr>
            <a:solidFill>
              <a:schemeClr val="accent1"/>
            </a:solidFill>
            <a:ln>
              <a:noFill/>
            </a:ln>
            <a:effectLst/>
            <a:sp3d/>
          </c:spPr>
          <c:invertIfNegative val="0"/>
          <c:dPt>
            <c:idx val="0"/>
            <c:invertIfNegative val="0"/>
            <c:bubble3D val="0"/>
            <c:spPr>
              <a:solidFill>
                <a:schemeClr val="accent3">
                  <a:lumMod val="75000"/>
                </a:schemeClr>
              </a:solidFill>
              <a:ln>
                <a:noFill/>
              </a:ln>
              <a:effectLst/>
              <a:sp3d/>
            </c:spPr>
            <c:extLst>
              <c:ext xmlns:c16="http://schemas.microsoft.com/office/drawing/2014/chart" uri="{C3380CC4-5D6E-409C-BE32-E72D297353CC}">
                <c16:uniqueId val="{00000001-BDD6-4BC7-9361-1C1A5261E5E1}"/>
              </c:ext>
            </c:extLst>
          </c:dPt>
          <c:dPt>
            <c:idx val="2"/>
            <c:invertIfNegative val="0"/>
            <c:bubble3D val="0"/>
            <c:spPr>
              <a:solidFill>
                <a:schemeClr val="accent3">
                  <a:lumMod val="60000"/>
                  <a:lumOff val="40000"/>
                </a:schemeClr>
              </a:solidFill>
              <a:ln>
                <a:noFill/>
              </a:ln>
              <a:effectLst/>
              <a:sp3d/>
            </c:spPr>
            <c:extLst>
              <c:ext xmlns:c16="http://schemas.microsoft.com/office/drawing/2014/chart" uri="{C3380CC4-5D6E-409C-BE32-E72D297353CC}">
                <c16:uniqueId val="{00000003-BDD6-4BC7-9361-1C1A5261E5E1}"/>
              </c:ext>
            </c:extLst>
          </c:dPt>
          <c:dLbls>
            <c:dLbl>
              <c:idx val="0"/>
              <c:layout>
                <c:manualLayout>
                  <c:x val="2.0833333333333333E-3"/>
                  <c:y val="-3.4971466587655015E-2"/>
                </c:manualLayout>
              </c:layout>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bg1"/>
                      </a:solidFill>
                      <a:latin typeface="+mn-lt"/>
                      <a:ea typeface="ADLaM Display" panose="02010000000000000000" pitchFamily="2" charset="0"/>
                      <a:cs typeface="ADLaM Display" panose="02010000000000000000"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D6-4BC7-9361-1C1A5261E5E1}"/>
                </c:ext>
              </c:extLst>
            </c:dLbl>
            <c:dLbl>
              <c:idx val="2"/>
              <c:layout>
                <c:manualLayout>
                  <c:x val="3.1250000000000002E-3"/>
                  <c:y val="-5.2457199881482591E-2"/>
                </c:manualLayout>
              </c:layout>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bg1"/>
                      </a:solidFill>
                      <a:latin typeface="+mn-lt"/>
                      <a:ea typeface="ADLaM Display" panose="02010000000000000000" pitchFamily="2" charset="0"/>
                      <a:cs typeface="ADLaM Display" panose="02010000000000000000"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D6-4BC7-9361-1C1A5261E5E1}"/>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ADLaM Display" panose="02010000000000000000" pitchFamily="2" charset="0"/>
                    <a:ea typeface="ADLaM Display" panose="02010000000000000000" pitchFamily="2" charset="0"/>
                    <a:cs typeface="ADLaM Display" panose="020100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Sheet3!$A$4:$A$6</c:f>
              <c:strCache>
                <c:ptCount val="3"/>
                <c:pt idx="0">
                  <c:v>Before </c:v>
                </c:pt>
                <c:pt idx="2">
                  <c:v>After</c:v>
                </c:pt>
              </c:strCache>
            </c:strRef>
          </c:cat>
          <c:val>
            <c:numRef>
              <c:f>Sheet3!$B$4:$B$6</c:f>
              <c:numCache>
                <c:formatCode>General</c:formatCode>
                <c:ptCount val="3"/>
                <c:pt idx="0" formatCode="0%">
                  <c:v>0.24</c:v>
                </c:pt>
                <c:pt idx="2" formatCode="0%">
                  <c:v>0.21</c:v>
                </c:pt>
              </c:numCache>
            </c:numRef>
          </c:val>
          <c:extLst>
            <c:ext xmlns:c16="http://schemas.microsoft.com/office/drawing/2014/chart" uri="{C3380CC4-5D6E-409C-BE32-E72D297353CC}">
              <c16:uniqueId val="{00000004-BDD6-4BC7-9361-1C1A5261E5E1}"/>
            </c:ext>
          </c:extLst>
        </c:ser>
        <c:ser>
          <c:idx val="1"/>
          <c:order val="1"/>
          <c:tx>
            <c:strRef>
              <c:f>Sheet3!$C$3</c:f>
              <c:strCache>
                <c:ptCount val="1"/>
                <c:pt idx="0">
                  <c:v>Blank</c:v>
                </c:pt>
              </c:strCache>
            </c:strRef>
          </c:tx>
          <c:spPr>
            <a:solidFill>
              <a:schemeClr val="bg1"/>
            </a:solidFill>
            <a:ln>
              <a:noFill/>
            </a:ln>
            <a:effectLst/>
            <a:scene3d>
              <a:camera prst="orthographicFront"/>
              <a:lightRig rig="threePt" dir="t"/>
            </a:scene3d>
            <a:sp3d prstMaterial="clear"/>
          </c:spPr>
          <c:invertIfNegative val="0"/>
          <c:dLbls>
            <c:delete val="1"/>
          </c:dLbls>
          <c:cat>
            <c:strRef>
              <c:f>Sheet3!$A$4:$A$6</c:f>
              <c:strCache>
                <c:ptCount val="3"/>
                <c:pt idx="0">
                  <c:v>Before </c:v>
                </c:pt>
                <c:pt idx="2">
                  <c:v>After</c:v>
                </c:pt>
              </c:strCache>
            </c:strRef>
          </c:cat>
          <c:val>
            <c:numRef>
              <c:f>Sheet3!$C$4:$C$6</c:f>
              <c:numCache>
                <c:formatCode>General</c:formatCode>
                <c:ptCount val="3"/>
                <c:pt idx="0" formatCode="0%">
                  <c:v>0.76</c:v>
                </c:pt>
                <c:pt idx="2" formatCode="0%">
                  <c:v>0.79</c:v>
                </c:pt>
              </c:numCache>
            </c:numRef>
          </c:val>
          <c:extLst>
            <c:ext xmlns:c16="http://schemas.microsoft.com/office/drawing/2014/chart" uri="{C3380CC4-5D6E-409C-BE32-E72D297353CC}">
              <c16:uniqueId val="{00000005-BDD6-4BC7-9361-1C1A5261E5E1}"/>
            </c:ext>
          </c:extLst>
        </c:ser>
        <c:dLbls>
          <c:showLegendKey val="0"/>
          <c:showVal val="1"/>
          <c:showCatName val="0"/>
          <c:showSerName val="0"/>
          <c:showPercent val="0"/>
          <c:showBubbleSize val="0"/>
        </c:dLbls>
        <c:gapWidth val="29"/>
        <c:shape val="cylinder"/>
        <c:axId val="2086510367"/>
        <c:axId val="1983039087"/>
        <c:axId val="0"/>
      </c:bar3DChart>
      <c:catAx>
        <c:axId val="2086510367"/>
        <c:scaling>
          <c:orientation val="minMax"/>
        </c:scaling>
        <c:delete val="1"/>
        <c:axPos val="b"/>
        <c:numFmt formatCode="General" sourceLinked="1"/>
        <c:majorTickMark val="out"/>
        <c:minorTickMark val="none"/>
        <c:tickLblPos val="nextTo"/>
        <c:crossAx val="1983039087"/>
        <c:crosses val="autoZero"/>
        <c:auto val="1"/>
        <c:lblAlgn val="ctr"/>
        <c:lblOffset val="100"/>
        <c:noMultiLvlLbl val="0"/>
      </c:catAx>
      <c:valAx>
        <c:axId val="1983039087"/>
        <c:scaling>
          <c:orientation val="minMax"/>
          <c:max val="0.30000000000000004"/>
        </c:scaling>
        <c:delete val="1"/>
        <c:axPos val="l"/>
        <c:numFmt formatCode="0%" sourceLinked="1"/>
        <c:majorTickMark val="out"/>
        <c:minorTickMark val="none"/>
        <c:tickLblPos val="nextTo"/>
        <c:crossAx val="20865103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92825896762905"/>
          <c:y val="5.0925925925925923E-2"/>
          <c:w val="0.64213429571303582"/>
          <c:h val="0.78054024496937879"/>
        </c:manualLayout>
      </c:layout>
      <c:scatterChart>
        <c:scatterStyle val="lineMarker"/>
        <c:varyColors val="0"/>
        <c:ser>
          <c:idx val="1"/>
          <c:order val="0"/>
          <c:tx>
            <c:strRef>
              <c:f>Chart!$E$1:$E$2</c:f>
              <c:strCache>
                <c:ptCount val="2"/>
                <c:pt idx="0">
                  <c:v>DPMPM</c:v>
                </c:pt>
                <c:pt idx="1">
                  <c:v>Risk</c:v>
                </c:pt>
              </c:strCache>
            </c:strRef>
          </c:tx>
          <c:spPr>
            <a:ln w="19050" cap="rnd">
              <a:noFill/>
              <a:round/>
            </a:ln>
            <a:effectLst/>
          </c:spPr>
          <c:marker>
            <c:symbol val="circle"/>
            <c:size val="10"/>
            <c:spPr>
              <a:solidFill>
                <a:schemeClr val="bg2">
                  <a:lumMod val="75000"/>
                </a:schemeClr>
              </a:solidFill>
              <a:ln w="9525">
                <a:solidFill>
                  <a:schemeClr val="bg2">
                    <a:lumMod val="75000"/>
                  </a:schemeClr>
                </a:solidFill>
              </a:ln>
              <a:effectLst/>
            </c:spPr>
          </c:marker>
          <c:dPt>
            <c:idx val="0"/>
            <c:marker>
              <c:symbol val="square"/>
              <c:size val="10"/>
              <c:spPr>
                <a:solidFill>
                  <a:schemeClr val="bg2">
                    <a:lumMod val="75000"/>
                  </a:schemeClr>
                </a:solidFill>
                <a:ln w="9525">
                  <a:solidFill>
                    <a:schemeClr val="bg2">
                      <a:lumMod val="75000"/>
                    </a:schemeClr>
                  </a:solidFill>
                </a:ln>
                <a:effectLst/>
              </c:spPr>
            </c:marker>
            <c:bubble3D val="0"/>
            <c:extLst>
              <c:ext xmlns:c16="http://schemas.microsoft.com/office/drawing/2014/chart" uri="{C3380CC4-5D6E-409C-BE32-E72D297353CC}">
                <c16:uniqueId val="{00000000-F5ED-40F4-925F-D31703FE1431}"/>
              </c:ext>
            </c:extLst>
          </c:dPt>
          <c:dPt>
            <c:idx val="1"/>
            <c:marker>
              <c:symbol val="triangle"/>
              <c:size val="10"/>
              <c:spPr>
                <a:solidFill>
                  <a:schemeClr val="bg2">
                    <a:lumMod val="75000"/>
                  </a:schemeClr>
                </a:solidFill>
                <a:ln w="9525">
                  <a:solidFill>
                    <a:schemeClr val="bg2">
                      <a:lumMod val="75000"/>
                    </a:schemeClr>
                  </a:solidFill>
                </a:ln>
                <a:effectLst/>
              </c:spPr>
            </c:marker>
            <c:bubble3D val="0"/>
            <c:extLst>
              <c:ext xmlns:c16="http://schemas.microsoft.com/office/drawing/2014/chart" uri="{C3380CC4-5D6E-409C-BE32-E72D297353CC}">
                <c16:uniqueId val="{00000001-F5ED-40F4-925F-D31703FE1431}"/>
              </c:ext>
            </c:extLst>
          </c:dPt>
          <c:dPt>
            <c:idx val="3"/>
            <c:marker>
              <c:symbol val="diamond"/>
              <c:size val="10"/>
              <c:spPr>
                <a:solidFill>
                  <a:schemeClr val="bg2">
                    <a:lumMod val="75000"/>
                  </a:schemeClr>
                </a:solidFill>
                <a:ln w="9525">
                  <a:solidFill>
                    <a:schemeClr val="bg2">
                      <a:lumMod val="75000"/>
                    </a:schemeClr>
                  </a:solidFill>
                </a:ln>
                <a:effectLst/>
              </c:spPr>
            </c:marker>
            <c:bubble3D val="0"/>
            <c:extLst>
              <c:ext xmlns:c16="http://schemas.microsoft.com/office/drawing/2014/chart" uri="{C3380CC4-5D6E-409C-BE32-E72D297353CC}">
                <c16:uniqueId val="{00000002-F5ED-40F4-925F-D31703FE1431}"/>
              </c:ext>
            </c:extLst>
          </c:dPt>
          <c:dLbls>
            <c:delete val="1"/>
          </c:dLbls>
          <c:xVal>
            <c:numRef>
              <c:f>Chart!$D$3:$D$6</c:f>
              <c:numCache>
                <c:formatCode>0%</c:formatCode>
                <c:ptCount val="4"/>
                <c:pt idx="0">
                  <c:v>0.94379478147223694</c:v>
                </c:pt>
                <c:pt idx="1">
                  <c:v>0.92074257747859001</c:v>
                </c:pt>
                <c:pt idx="2">
                  <c:v>0.92289132574818122</c:v>
                </c:pt>
                <c:pt idx="3">
                  <c:v>0.96372931201622514</c:v>
                </c:pt>
              </c:numCache>
            </c:numRef>
          </c:xVal>
          <c:yVal>
            <c:numRef>
              <c:f>Chart!$E$3:$E$6</c:f>
              <c:numCache>
                <c:formatCode>0%</c:formatCode>
                <c:ptCount val="4"/>
                <c:pt idx="0">
                  <c:v>0.19589134456236004</c:v>
                </c:pt>
                <c:pt idx="1">
                  <c:v>0.2085483399863694</c:v>
                </c:pt>
                <c:pt idx="2">
                  <c:v>0.21477947619511245</c:v>
                </c:pt>
                <c:pt idx="3">
                  <c:v>0.19248369194820367</c:v>
                </c:pt>
              </c:numCache>
            </c:numRef>
          </c:yVal>
          <c:smooth val="0"/>
          <c:extLst>
            <c:ext xmlns:c16="http://schemas.microsoft.com/office/drawing/2014/chart" uri="{C3380CC4-5D6E-409C-BE32-E72D297353CC}">
              <c16:uniqueId val="{00000003-F5ED-40F4-925F-D31703FE1431}"/>
            </c:ext>
          </c:extLst>
        </c:ser>
        <c:ser>
          <c:idx val="2"/>
          <c:order val="1"/>
          <c:tx>
            <c:strRef>
              <c:f>Chart!$G$1:$G$2</c:f>
              <c:strCache>
                <c:ptCount val="2"/>
                <c:pt idx="0">
                  <c:v>CART</c:v>
                </c:pt>
                <c:pt idx="1">
                  <c:v>Risk</c:v>
                </c:pt>
              </c:strCache>
            </c:strRef>
          </c:tx>
          <c:spPr>
            <a:ln w="19050" cap="rnd">
              <a:noFill/>
              <a:round/>
            </a:ln>
            <a:effectLst/>
          </c:spPr>
          <c:marker>
            <c:symbol val="circle"/>
            <c:size val="10"/>
            <c:spPr>
              <a:solidFill>
                <a:schemeClr val="accent6"/>
              </a:solidFill>
              <a:ln w="9525">
                <a:solidFill>
                  <a:schemeClr val="accent6"/>
                </a:solidFill>
              </a:ln>
              <a:effectLst/>
            </c:spPr>
          </c:marker>
          <c:dPt>
            <c:idx val="0"/>
            <c:marker>
              <c:symbol val="square"/>
              <c:size val="10"/>
              <c:spPr>
                <a:solidFill>
                  <a:schemeClr val="accent6"/>
                </a:solidFill>
                <a:ln w="9525">
                  <a:solidFill>
                    <a:schemeClr val="accent6"/>
                  </a:solidFill>
                </a:ln>
                <a:effectLst/>
              </c:spPr>
            </c:marker>
            <c:bubble3D val="0"/>
            <c:extLst>
              <c:ext xmlns:c16="http://schemas.microsoft.com/office/drawing/2014/chart" uri="{C3380CC4-5D6E-409C-BE32-E72D297353CC}">
                <c16:uniqueId val="{00000004-F5ED-40F4-925F-D31703FE1431}"/>
              </c:ext>
            </c:extLst>
          </c:dPt>
          <c:dPt>
            <c:idx val="1"/>
            <c:marker>
              <c:symbol val="triangle"/>
              <c:size val="10"/>
              <c:spPr>
                <a:solidFill>
                  <a:schemeClr val="accent6"/>
                </a:solidFill>
                <a:ln w="9525">
                  <a:solidFill>
                    <a:schemeClr val="accent6"/>
                  </a:solidFill>
                </a:ln>
                <a:effectLst/>
              </c:spPr>
            </c:marker>
            <c:bubble3D val="0"/>
            <c:extLst>
              <c:ext xmlns:c16="http://schemas.microsoft.com/office/drawing/2014/chart" uri="{C3380CC4-5D6E-409C-BE32-E72D297353CC}">
                <c16:uniqueId val="{00000005-F5ED-40F4-925F-D31703FE1431}"/>
              </c:ext>
            </c:extLst>
          </c:dPt>
          <c:dPt>
            <c:idx val="2"/>
            <c:marker>
              <c:symbol val="circle"/>
              <c:size val="10"/>
              <c:spPr>
                <a:solidFill>
                  <a:schemeClr val="accent6"/>
                </a:solidFill>
                <a:ln w="9525">
                  <a:solidFill>
                    <a:schemeClr val="accent6"/>
                  </a:solidFill>
                </a:ln>
                <a:effectLst/>
              </c:spPr>
            </c:marker>
            <c:bubble3D val="0"/>
            <c:extLst>
              <c:ext xmlns:c16="http://schemas.microsoft.com/office/drawing/2014/chart" uri="{C3380CC4-5D6E-409C-BE32-E72D297353CC}">
                <c16:uniqueId val="{00000006-F5ED-40F4-925F-D31703FE1431}"/>
              </c:ext>
            </c:extLst>
          </c:dPt>
          <c:dPt>
            <c:idx val="3"/>
            <c:marker>
              <c:symbol val="diamond"/>
              <c:size val="10"/>
              <c:spPr>
                <a:solidFill>
                  <a:schemeClr val="accent6"/>
                </a:solidFill>
                <a:ln w="9525">
                  <a:solidFill>
                    <a:schemeClr val="accent6"/>
                  </a:solidFill>
                </a:ln>
                <a:effectLst/>
              </c:spPr>
            </c:marker>
            <c:bubble3D val="0"/>
            <c:extLst>
              <c:ext xmlns:c16="http://schemas.microsoft.com/office/drawing/2014/chart" uri="{C3380CC4-5D6E-409C-BE32-E72D297353CC}">
                <c16:uniqueId val="{00000007-F5ED-40F4-925F-D31703FE1431}"/>
              </c:ext>
            </c:extLst>
          </c:dPt>
          <c:dLbls>
            <c:delete val="1"/>
          </c:dLbls>
          <c:xVal>
            <c:numRef>
              <c:f>Chart!$F$3:$F$6</c:f>
              <c:numCache>
                <c:formatCode>0%</c:formatCode>
                <c:ptCount val="4"/>
                <c:pt idx="0">
                  <c:v>0.94895809047700896</c:v>
                </c:pt>
                <c:pt idx="1">
                  <c:v>0.90502828703383886</c:v>
                </c:pt>
                <c:pt idx="2">
                  <c:v>0.89143184833279299</c:v>
                </c:pt>
                <c:pt idx="3">
                  <c:v>0.94900783669437294</c:v>
                </c:pt>
              </c:numCache>
            </c:numRef>
          </c:xVal>
          <c:yVal>
            <c:numRef>
              <c:f>Chart!$G$3:$G$6</c:f>
              <c:numCache>
                <c:formatCode>0%</c:formatCode>
                <c:ptCount val="4"/>
                <c:pt idx="0">
                  <c:v>0.19676759809171454</c:v>
                </c:pt>
                <c:pt idx="1">
                  <c:v>0.20825625547658455</c:v>
                </c:pt>
                <c:pt idx="2">
                  <c:v>0.21010612403855516</c:v>
                </c:pt>
                <c:pt idx="3">
                  <c:v>0.19228896894168046</c:v>
                </c:pt>
              </c:numCache>
            </c:numRef>
          </c:yVal>
          <c:smooth val="0"/>
          <c:extLst>
            <c:ext xmlns:c16="http://schemas.microsoft.com/office/drawing/2014/chart" uri="{C3380CC4-5D6E-409C-BE32-E72D297353CC}">
              <c16:uniqueId val="{00000008-F5ED-40F4-925F-D31703FE1431}"/>
            </c:ext>
          </c:extLst>
        </c:ser>
        <c:dLbls>
          <c:showLegendKey val="0"/>
          <c:showVal val="1"/>
          <c:showCatName val="0"/>
          <c:showSerName val="0"/>
          <c:showPercent val="0"/>
          <c:showBubbleSize val="0"/>
        </c:dLbls>
        <c:axId val="544058847"/>
        <c:axId val="427698991"/>
      </c:scatterChart>
      <c:valAx>
        <c:axId val="54405884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Utility</a:t>
                </a:r>
              </a:p>
            </c:rich>
          </c:tx>
          <c:layout>
            <c:manualLayout>
              <c:xMode val="edge"/>
              <c:yMode val="edge"/>
              <c:x val="0.39498047113482393"/>
              <c:y val="0.9203073057208829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7698991"/>
        <c:crosses val="autoZero"/>
        <c:crossBetween val="midCat"/>
      </c:valAx>
      <c:valAx>
        <c:axId val="427698991"/>
        <c:scaling>
          <c:orientation val="minMax"/>
          <c:min val="0.18000000000000002"/>
        </c:scaling>
        <c:delete val="0"/>
        <c:axPos val="l"/>
        <c:majorGridlines>
          <c:spPr>
            <a:ln w="12700"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Disclosure</a:t>
                </a:r>
                <a:r>
                  <a:rPr lang="en-US" sz="1600" b="1" baseline="0" dirty="0"/>
                  <a:t> Risk</a:t>
                </a:r>
                <a:endParaRPr lang="en-US" sz="1600" b="1" dirty="0"/>
              </a:p>
            </c:rich>
          </c:tx>
          <c:layout>
            <c:manualLayout>
              <c:xMode val="edge"/>
              <c:yMode val="edge"/>
              <c:x val="8.3333333333333332E-3"/>
              <c:y val="0.2418325313502478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44058847"/>
        <c:crosses val="autoZero"/>
        <c:crossBetween val="midCat"/>
        <c:majorUnit val="1.0000000000000002E-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92825896762905"/>
          <c:y val="5.0925925925925923E-2"/>
          <c:w val="0.64213429571303582"/>
          <c:h val="0.78054024496937879"/>
        </c:manualLayout>
      </c:layout>
      <c:scatterChart>
        <c:scatterStyle val="lineMarker"/>
        <c:varyColors val="0"/>
        <c:ser>
          <c:idx val="1"/>
          <c:order val="0"/>
          <c:tx>
            <c:strRef>
              <c:f>Chart!$E$1:$E$2</c:f>
              <c:strCache>
                <c:ptCount val="2"/>
                <c:pt idx="0">
                  <c:v>DPMPM</c:v>
                </c:pt>
                <c:pt idx="1">
                  <c:v>Risk</c:v>
                </c:pt>
              </c:strCache>
            </c:strRef>
          </c:tx>
          <c:spPr>
            <a:ln w="19050" cap="rnd">
              <a:noFill/>
              <a:round/>
            </a:ln>
            <a:effectLst/>
          </c:spPr>
          <c:marker>
            <c:symbol val="circle"/>
            <c:size val="10"/>
            <c:spPr>
              <a:solidFill>
                <a:schemeClr val="bg2">
                  <a:lumMod val="75000"/>
                </a:schemeClr>
              </a:solidFill>
              <a:ln w="9525">
                <a:solidFill>
                  <a:schemeClr val="bg2">
                    <a:lumMod val="75000"/>
                  </a:schemeClr>
                </a:solidFill>
              </a:ln>
              <a:effectLst/>
            </c:spPr>
          </c:marker>
          <c:dPt>
            <c:idx val="0"/>
            <c:marker>
              <c:symbol val="square"/>
              <c:size val="10"/>
              <c:spPr>
                <a:solidFill>
                  <a:schemeClr val="bg2">
                    <a:lumMod val="75000"/>
                  </a:schemeClr>
                </a:solidFill>
                <a:ln w="9525">
                  <a:solidFill>
                    <a:schemeClr val="bg2">
                      <a:lumMod val="75000"/>
                    </a:schemeClr>
                  </a:solidFill>
                </a:ln>
                <a:effectLst/>
              </c:spPr>
            </c:marker>
            <c:bubble3D val="0"/>
            <c:extLst>
              <c:ext xmlns:c16="http://schemas.microsoft.com/office/drawing/2014/chart" uri="{C3380CC4-5D6E-409C-BE32-E72D297353CC}">
                <c16:uniqueId val="{00000000-F5ED-40F4-925F-D31703FE1431}"/>
              </c:ext>
            </c:extLst>
          </c:dPt>
          <c:dPt>
            <c:idx val="1"/>
            <c:marker>
              <c:symbol val="triangle"/>
              <c:size val="10"/>
              <c:spPr>
                <a:solidFill>
                  <a:schemeClr val="bg2">
                    <a:lumMod val="75000"/>
                  </a:schemeClr>
                </a:solidFill>
                <a:ln w="9525">
                  <a:solidFill>
                    <a:schemeClr val="bg2">
                      <a:lumMod val="75000"/>
                    </a:schemeClr>
                  </a:solidFill>
                </a:ln>
                <a:effectLst/>
              </c:spPr>
            </c:marker>
            <c:bubble3D val="0"/>
            <c:extLst>
              <c:ext xmlns:c16="http://schemas.microsoft.com/office/drawing/2014/chart" uri="{C3380CC4-5D6E-409C-BE32-E72D297353CC}">
                <c16:uniqueId val="{00000001-F5ED-40F4-925F-D31703FE1431}"/>
              </c:ext>
            </c:extLst>
          </c:dPt>
          <c:dPt>
            <c:idx val="3"/>
            <c:marker>
              <c:symbol val="diamond"/>
              <c:size val="10"/>
              <c:spPr>
                <a:solidFill>
                  <a:schemeClr val="bg2">
                    <a:lumMod val="75000"/>
                  </a:schemeClr>
                </a:solidFill>
                <a:ln w="9525">
                  <a:solidFill>
                    <a:schemeClr val="bg2">
                      <a:lumMod val="75000"/>
                    </a:schemeClr>
                  </a:solidFill>
                </a:ln>
                <a:effectLst/>
              </c:spPr>
            </c:marker>
            <c:bubble3D val="0"/>
            <c:extLst>
              <c:ext xmlns:c16="http://schemas.microsoft.com/office/drawing/2014/chart" uri="{C3380CC4-5D6E-409C-BE32-E72D297353CC}">
                <c16:uniqueId val="{00000002-F5ED-40F4-925F-D31703FE1431}"/>
              </c:ext>
            </c:extLst>
          </c:dPt>
          <c:dLbls>
            <c:delete val="1"/>
          </c:dLbls>
          <c:xVal>
            <c:numRef>
              <c:f>Chart!$D$3:$D$6</c:f>
              <c:numCache>
                <c:formatCode>0%</c:formatCode>
                <c:ptCount val="4"/>
                <c:pt idx="0">
                  <c:v>0.94379478147223694</c:v>
                </c:pt>
                <c:pt idx="1">
                  <c:v>0.92074257747859001</c:v>
                </c:pt>
                <c:pt idx="2">
                  <c:v>0.92289132574818122</c:v>
                </c:pt>
                <c:pt idx="3">
                  <c:v>0.96372931201622514</c:v>
                </c:pt>
              </c:numCache>
            </c:numRef>
          </c:xVal>
          <c:yVal>
            <c:numRef>
              <c:f>Chart!$E$3:$E$6</c:f>
              <c:numCache>
                <c:formatCode>0%</c:formatCode>
                <c:ptCount val="4"/>
                <c:pt idx="0">
                  <c:v>0.19589134456236004</c:v>
                </c:pt>
                <c:pt idx="1">
                  <c:v>0.2085483399863694</c:v>
                </c:pt>
                <c:pt idx="2">
                  <c:v>0.21477947619511245</c:v>
                </c:pt>
                <c:pt idx="3">
                  <c:v>0.19248369194820367</c:v>
                </c:pt>
              </c:numCache>
            </c:numRef>
          </c:yVal>
          <c:smooth val="0"/>
          <c:extLst>
            <c:ext xmlns:c16="http://schemas.microsoft.com/office/drawing/2014/chart" uri="{C3380CC4-5D6E-409C-BE32-E72D297353CC}">
              <c16:uniqueId val="{00000003-F5ED-40F4-925F-D31703FE1431}"/>
            </c:ext>
          </c:extLst>
        </c:ser>
        <c:ser>
          <c:idx val="2"/>
          <c:order val="1"/>
          <c:tx>
            <c:strRef>
              <c:f>Chart!$G$1:$G$2</c:f>
              <c:strCache>
                <c:ptCount val="2"/>
                <c:pt idx="0">
                  <c:v>CART</c:v>
                </c:pt>
                <c:pt idx="1">
                  <c:v>Risk</c:v>
                </c:pt>
              </c:strCache>
            </c:strRef>
          </c:tx>
          <c:spPr>
            <a:ln w="19050" cap="rnd">
              <a:noFill/>
              <a:round/>
            </a:ln>
            <a:effectLst/>
          </c:spPr>
          <c:marker>
            <c:symbol val="circle"/>
            <c:size val="10"/>
            <c:spPr>
              <a:solidFill>
                <a:schemeClr val="accent6"/>
              </a:solidFill>
              <a:ln w="9525">
                <a:solidFill>
                  <a:schemeClr val="accent6"/>
                </a:solidFill>
              </a:ln>
              <a:effectLst/>
            </c:spPr>
          </c:marker>
          <c:dPt>
            <c:idx val="0"/>
            <c:marker>
              <c:symbol val="square"/>
              <c:size val="10"/>
              <c:spPr>
                <a:solidFill>
                  <a:schemeClr val="accent6"/>
                </a:solidFill>
                <a:ln w="9525">
                  <a:solidFill>
                    <a:schemeClr val="accent6"/>
                  </a:solidFill>
                </a:ln>
                <a:effectLst/>
              </c:spPr>
            </c:marker>
            <c:bubble3D val="0"/>
            <c:extLst>
              <c:ext xmlns:c16="http://schemas.microsoft.com/office/drawing/2014/chart" uri="{C3380CC4-5D6E-409C-BE32-E72D297353CC}">
                <c16:uniqueId val="{00000004-F5ED-40F4-925F-D31703FE1431}"/>
              </c:ext>
            </c:extLst>
          </c:dPt>
          <c:dPt>
            <c:idx val="1"/>
            <c:marker>
              <c:symbol val="triangle"/>
              <c:size val="10"/>
              <c:spPr>
                <a:solidFill>
                  <a:schemeClr val="accent6"/>
                </a:solidFill>
                <a:ln w="9525">
                  <a:solidFill>
                    <a:schemeClr val="accent6"/>
                  </a:solidFill>
                </a:ln>
                <a:effectLst/>
              </c:spPr>
            </c:marker>
            <c:bubble3D val="0"/>
            <c:extLst>
              <c:ext xmlns:c16="http://schemas.microsoft.com/office/drawing/2014/chart" uri="{C3380CC4-5D6E-409C-BE32-E72D297353CC}">
                <c16:uniqueId val="{00000005-F5ED-40F4-925F-D31703FE1431}"/>
              </c:ext>
            </c:extLst>
          </c:dPt>
          <c:dPt>
            <c:idx val="2"/>
            <c:marker>
              <c:symbol val="circle"/>
              <c:size val="10"/>
              <c:spPr>
                <a:solidFill>
                  <a:schemeClr val="accent6"/>
                </a:solidFill>
                <a:ln w="9525">
                  <a:solidFill>
                    <a:schemeClr val="accent6"/>
                  </a:solidFill>
                </a:ln>
                <a:effectLst/>
              </c:spPr>
            </c:marker>
            <c:bubble3D val="0"/>
            <c:extLst>
              <c:ext xmlns:c16="http://schemas.microsoft.com/office/drawing/2014/chart" uri="{C3380CC4-5D6E-409C-BE32-E72D297353CC}">
                <c16:uniqueId val="{00000006-F5ED-40F4-925F-D31703FE1431}"/>
              </c:ext>
            </c:extLst>
          </c:dPt>
          <c:dPt>
            <c:idx val="3"/>
            <c:marker>
              <c:symbol val="diamond"/>
              <c:size val="10"/>
              <c:spPr>
                <a:solidFill>
                  <a:schemeClr val="accent6"/>
                </a:solidFill>
                <a:ln w="9525">
                  <a:solidFill>
                    <a:schemeClr val="accent6"/>
                  </a:solidFill>
                </a:ln>
                <a:effectLst/>
              </c:spPr>
            </c:marker>
            <c:bubble3D val="0"/>
            <c:extLst>
              <c:ext xmlns:c16="http://schemas.microsoft.com/office/drawing/2014/chart" uri="{C3380CC4-5D6E-409C-BE32-E72D297353CC}">
                <c16:uniqueId val="{00000007-F5ED-40F4-925F-D31703FE1431}"/>
              </c:ext>
            </c:extLst>
          </c:dPt>
          <c:dLbls>
            <c:delete val="1"/>
          </c:dLbls>
          <c:xVal>
            <c:numRef>
              <c:f>Chart!$F$3:$F$6</c:f>
              <c:numCache>
                <c:formatCode>0%</c:formatCode>
                <c:ptCount val="4"/>
                <c:pt idx="0">
                  <c:v>0.94895809047700896</c:v>
                </c:pt>
                <c:pt idx="1">
                  <c:v>0.90502828703383886</c:v>
                </c:pt>
                <c:pt idx="2">
                  <c:v>0.89143184833279299</c:v>
                </c:pt>
                <c:pt idx="3">
                  <c:v>0.94900783669437294</c:v>
                </c:pt>
              </c:numCache>
            </c:numRef>
          </c:xVal>
          <c:yVal>
            <c:numRef>
              <c:f>Chart!$G$3:$G$6</c:f>
              <c:numCache>
                <c:formatCode>0%</c:formatCode>
                <c:ptCount val="4"/>
                <c:pt idx="0">
                  <c:v>0.19676759809171454</c:v>
                </c:pt>
                <c:pt idx="1">
                  <c:v>0.20825625547658455</c:v>
                </c:pt>
                <c:pt idx="2">
                  <c:v>0.21010612403855516</c:v>
                </c:pt>
                <c:pt idx="3">
                  <c:v>0.19228896894168046</c:v>
                </c:pt>
              </c:numCache>
            </c:numRef>
          </c:yVal>
          <c:smooth val="0"/>
          <c:extLst>
            <c:ext xmlns:c16="http://schemas.microsoft.com/office/drawing/2014/chart" uri="{C3380CC4-5D6E-409C-BE32-E72D297353CC}">
              <c16:uniqueId val="{00000008-F5ED-40F4-925F-D31703FE1431}"/>
            </c:ext>
          </c:extLst>
        </c:ser>
        <c:dLbls>
          <c:showLegendKey val="0"/>
          <c:showVal val="1"/>
          <c:showCatName val="0"/>
          <c:showSerName val="0"/>
          <c:showPercent val="0"/>
          <c:showBubbleSize val="0"/>
        </c:dLbls>
        <c:axId val="544058847"/>
        <c:axId val="427698991"/>
      </c:scatterChart>
      <c:valAx>
        <c:axId val="54405884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Utility</a:t>
                </a:r>
              </a:p>
            </c:rich>
          </c:tx>
          <c:layout>
            <c:manualLayout>
              <c:xMode val="edge"/>
              <c:yMode val="edge"/>
              <c:x val="0.39498047113482393"/>
              <c:y val="0.9203073057208829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7698991"/>
        <c:crosses val="autoZero"/>
        <c:crossBetween val="midCat"/>
      </c:valAx>
      <c:valAx>
        <c:axId val="427698991"/>
        <c:scaling>
          <c:orientation val="minMax"/>
          <c:min val="0.18000000000000002"/>
        </c:scaling>
        <c:delete val="0"/>
        <c:axPos val="l"/>
        <c:majorGridlines>
          <c:spPr>
            <a:ln w="12700"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Disclosure</a:t>
                </a:r>
                <a:r>
                  <a:rPr lang="en-US" sz="1600" b="1" baseline="0" dirty="0"/>
                  <a:t> Risk</a:t>
                </a:r>
                <a:endParaRPr lang="en-US" sz="1600" b="1" dirty="0"/>
              </a:p>
            </c:rich>
          </c:tx>
          <c:layout>
            <c:manualLayout>
              <c:xMode val="edge"/>
              <c:yMode val="edge"/>
              <c:x val="8.3333333333333332E-3"/>
              <c:y val="0.2418325313502478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44058847"/>
        <c:crosses val="autoZero"/>
        <c:crossBetween val="midCat"/>
        <c:majorUnit val="1.0000000000000002E-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E6D034-9071-48C0-B23A-6977F77B9AE8}"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89B10807-4F72-4FA1-BBB4-2D1259938E19}">
      <dgm:prSet/>
      <dgm:spPr>
        <a:solidFill>
          <a:schemeClr val="accent1"/>
        </a:solidFill>
        <a:ln>
          <a:solidFill>
            <a:schemeClr val="accent1"/>
          </a:solidFill>
        </a:ln>
      </dgm:spPr>
      <dgm:t>
        <a:bodyPr/>
        <a:lstStyle/>
        <a:p>
          <a:r>
            <a:rPr lang="en-US" b="1" dirty="0"/>
            <a:t>BACKGROUND</a:t>
          </a:r>
          <a:r>
            <a:rPr lang="en-US" dirty="0"/>
            <a:t>	</a:t>
          </a:r>
        </a:p>
      </dgm:t>
    </dgm:pt>
    <dgm:pt modelId="{4DA733A6-5805-4080-BC9F-EAC0C3D5325E}" type="parTrans" cxnId="{67D34208-45AE-4A93-87BA-C624917AA3B9}">
      <dgm:prSet/>
      <dgm:spPr/>
      <dgm:t>
        <a:bodyPr/>
        <a:lstStyle/>
        <a:p>
          <a:endParaRPr lang="en-US"/>
        </a:p>
      </dgm:t>
    </dgm:pt>
    <dgm:pt modelId="{25A32422-538F-41B6-8036-DE21F9F5059C}" type="sibTrans" cxnId="{67D34208-45AE-4A93-87BA-C624917AA3B9}">
      <dgm:prSet phldrT="01" phldr="0"/>
      <dgm:spPr/>
      <dgm:t>
        <a:bodyPr/>
        <a:lstStyle/>
        <a:p>
          <a:r>
            <a:rPr lang="en-US" dirty="0"/>
            <a:t>01</a:t>
          </a:r>
        </a:p>
      </dgm:t>
    </dgm:pt>
    <dgm:pt modelId="{9918A22C-C485-43B5-B2D7-23529440EAFD}">
      <dgm:prSet/>
      <dgm:spPr>
        <a:solidFill>
          <a:schemeClr val="accent3"/>
        </a:solidFill>
        <a:ln>
          <a:solidFill>
            <a:schemeClr val="accent3"/>
          </a:solidFill>
        </a:ln>
      </dgm:spPr>
      <dgm:t>
        <a:bodyPr/>
        <a:lstStyle/>
        <a:p>
          <a:r>
            <a:rPr lang="en-US" b="1" dirty="0"/>
            <a:t>MITGATION SOLUTIONS &amp; RESULTS</a:t>
          </a:r>
        </a:p>
      </dgm:t>
    </dgm:pt>
    <dgm:pt modelId="{7B253673-D4BA-46A6-A57B-95E46DC02332}" type="parTrans" cxnId="{BBEA145C-069B-4B55-8394-BC0A9CB7C6C0}">
      <dgm:prSet/>
      <dgm:spPr/>
      <dgm:t>
        <a:bodyPr/>
        <a:lstStyle/>
        <a:p>
          <a:endParaRPr lang="en-US"/>
        </a:p>
      </dgm:t>
    </dgm:pt>
    <dgm:pt modelId="{9C74D134-27E1-495E-827E-97389F4CCCF9}" type="sibTrans" cxnId="{BBEA145C-069B-4B55-8394-BC0A9CB7C6C0}">
      <dgm:prSet phldrT="03" phldr="0"/>
      <dgm:spPr/>
      <dgm:t>
        <a:bodyPr/>
        <a:lstStyle/>
        <a:p>
          <a:r>
            <a:rPr lang="en-US" dirty="0"/>
            <a:t>03</a:t>
          </a:r>
        </a:p>
      </dgm:t>
    </dgm:pt>
    <dgm:pt modelId="{7752297F-9A4A-4B5C-B37F-0A1F669341C3}">
      <dgm:prSet/>
      <dgm:spPr>
        <a:solidFill>
          <a:schemeClr val="accent2"/>
        </a:solidFill>
        <a:ln>
          <a:solidFill>
            <a:schemeClr val="accent2"/>
          </a:solidFill>
        </a:ln>
      </dgm:spPr>
      <dgm:t>
        <a:bodyPr/>
        <a:lstStyle/>
        <a:p>
          <a:r>
            <a:rPr lang="en-US" b="1" dirty="0"/>
            <a:t>DISCLOSURE RISK ASSESSMENT</a:t>
          </a:r>
        </a:p>
      </dgm:t>
    </dgm:pt>
    <dgm:pt modelId="{50688A63-AB05-4567-B863-9CB53C57FAE6}" type="parTrans" cxnId="{7D4F8D8D-4163-4529-9E8E-A3872E436DFE}">
      <dgm:prSet/>
      <dgm:spPr/>
      <dgm:t>
        <a:bodyPr/>
        <a:lstStyle/>
        <a:p>
          <a:endParaRPr lang="en-US"/>
        </a:p>
      </dgm:t>
    </dgm:pt>
    <dgm:pt modelId="{89B390E1-1980-4355-9CF1-8FFFDE7AE63D}" type="sibTrans" cxnId="{7D4F8D8D-4163-4529-9E8E-A3872E436DFE}">
      <dgm:prSet phldrT="02" phldr="0"/>
      <dgm:spPr/>
      <dgm:t>
        <a:bodyPr/>
        <a:lstStyle/>
        <a:p>
          <a:r>
            <a:rPr lang="en-US" dirty="0"/>
            <a:t>02</a:t>
          </a:r>
        </a:p>
      </dgm:t>
    </dgm:pt>
    <dgm:pt modelId="{83315042-BC6B-4B88-9B17-63EC3DE45967}">
      <dgm:prSet/>
      <dgm:spPr>
        <a:solidFill>
          <a:schemeClr val="accent4"/>
        </a:solidFill>
        <a:ln>
          <a:solidFill>
            <a:schemeClr val="accent4"/>
          </a:solidFill>
        </a:ln>
      </dgm:spPr>
      <dgm:t>
        <a:bodyPr/>
        <a:lstStyle/>
        <a:p>
          <a:r>
            <a:rPr lang="en-US" b="1" dirty="0"/>
            <a:t>SUMMARY &amp; TAKEAWAYS</a:t>
          </a:r>
        </a:p>
      </dgm:t>
    </dgm:pt>
    <dgm:pt modelId="{7260865E-4777-42F0-B14D-F5673FD82816}" type="parTrans" cxnId="{E226F31F-D201-44DF-B511-166CC84A104D}">
      <dgm:prSet/>
      <dgm:spPr/>
      <dgm:t>
        <a:bodyPr/>
        <a:lstStyle/>
        <a:p>
          <a:endParaRPr lang="en-US"/>
        </a:p>
      </dgm:t>
    </dgm:pt>
    <dgm:pt modelId="{45309F74-D893-4DE4-9407-79EE39C93CB0}" type="sibTrans" cxnId="{E226F31F-D201-44DF-B511-166CC84A104D}">
      <dgm:prSet phldrT="04" phldr="0"/>
      <dgm:spPr/>
      <dgm:t>
        <a:bodyPr/>
        <a:lstStyle/>
        <a:p>
          <a:r>
            <a:rPr lang="en-US" dirty="0"/>
            <a:t>04</a:t>
          </a:r>
        </a:p>
      </dgm:t>
    </dgm:pt>
    <dgm:pt modelId="{FF683755-B0C1-4EAE-B3D3-98E1DFA3552E}" type="pres">
      <dgm:prSet presAssocID="{4DE6D034-9071-48C0-B23A-6977F77B9AE8}" presName="Name0" presStyleCnt="0">
        <dgm:presLayoutVars>
          <dgm:animLvl val="lvl"/>
          <dgm:resizeHandles val="exact"/>
        </dgm:presLayoutVars>
      </dgm:prSet>
      <dgm:spPr/>
    </dgm:pt>
    <dgm:pt modelId="{F8B064AF-57F6-4922-940C-92A11ED0C14E}" type="pres">
      <dgm:prSet presAssocID="{89B10807-4F72-4FA1-BBB4-2D1259938E19}" presName="compositeNode" presStyleCnt="0">
        <dgm:presLayoutVars>
          <dgm:bulletEnabled val="1"/>
        </dgm:presLayoutVars>
      </dgm:prSet>
      <dgm:spPr/>
    </dgm:pt>
    <dgm:pt modelId="{2440CC99-420F-4FB8-B21D-3594436F524D}" type="pres">
      <dgm:prSet presAssocID="{89B10807-4F72-4FA1-BBB4-2D1259938E19}" presName="bgRect" presStyleLbl="alignNode1" presStyleIdx="0" presStyleCnt="4"/>
      <dgm:spPr/>
    </dgm:pt>
    <dgm:pt modelId="{2016A923-B097-4F6B-9DB5-C2E286700F58}" type="pres">
      <dgm:prSet presAssocID="{25A32422-538F-41B6-8036-DE21F9F5059C}" presName="sibTransNodeRect" presStyleLbl="alignNode1" presStyleIdx="0" presStyleCnt="4">
        <dgm:presLayoutVars>
          <dgm:chMax val="0"/>
          <dgm:bulletEnabled val="1"/>
        </dgm:presLayoutVars>
      </dgm:prSet>
      <dgm:spPr/>
    </dgm:pt>
    <dgm:pt modelId="{A699C50D-62A0-4A01-A762-C59050BB5559}" type="pres">
      <dgm:prSet presAssocID="{89B10807-4F72-4FA1-BBB4-2D1259938E19}" presName="nodeRect" presStyleLbl="alignNode1" presStyleIdx="0" presStyleCnt="4">
        <dgm:presLayoutVars>
          <dgm:bulletEnabled val="1"/>
        </dgm:presLayoutVars>
      </dgm:prSet>
      <dgm:spPr/>
    </dgm:pt>
    <dgm:pt modelId="{68A097CF-1399-469E-AACB-FC672E29E983}" type="pres">
      <dgm:prSet presAssocID="{25A32422-538F-41B6-8036-DE21F9F5059C}" presName="sibTrans" presStyleCnt="0"/>
      <dgm:spPr/>
    </dgm:pt>
    <dgm:pt modelId="{EF3D6A4B-20C4-4318-B3CD-A772246AA838}" type="pres">
      <dgm:prSet presAssocID="{7752297F-9A4A-4B5C-B37F-0A1F669341C3}" presName="compositeNode" presStyleCnt="0">
        <dgm:presLayoutVars>
          <dgm:bulletEnabled val="1"/>
        </dgm:presLayoutVars>
      </dgm:prSet>
      <dgm:spPr/>
    </dgm:pt>
    <dgm:pt modelId="{4AEF0CBC-8C70-4657-A279-A24E23261102}" type="pres">
      <dgm:prSet presAssocID="{7752297F-9A4A-4B5C-B37F-0A1F669341C3}" presName="bgRect" presStyleLbl="alignNode1" presStyleIdx="1" presStyleCnt="4"/>
      <dgm:spPr/>
    </dgm:pt>
    <dgm:pt modelId="{25843CCD-E21F-4D1B-B9DA-BCCEA4488734}" type="pres">
      <dgm:prSet presAssocID="{89B390E1-1980-4355-9CF1-8FFFDE7AE63D}" presName="sibTransNodeRect" presStyleLbl="alignNode1" presStyleIdx="1" presStyleCnt="4">
        <dgm:presLayoutVars>
          <dgm:chMax val="0"/>
          <dgm:bulletEnabled val="1"/>
        </dgm:presLayoutVars>
      </dgm:prSet>
      <dgm:spPr/>
    </dgm:pt>
    <dgm:pt modelId="{3D4F41DC-B455-46B2-9338-0DA7DB02BC31}" type="pres">
      <dgm:prSet presAssocID="{7752297F-9A4A-4B5C-B37F-0A1F669341C3}" presName="nodeRect" presStyleLbl="alignNode1" presStyleIdx="1" presStyleCnt="4">
        <dgm:presLayoutVars>
          <dgm:bulletEnabled val="1"/>
        </dgm:presLayoutVars>
      </dgm:prSet>
      <dgm:spPr/>
    </dgm:pt>
    <dgm:pt modelId="{2265AC37-3C0C-46D8-BFCE-CF5F78DCE466}" type="pres">
      <dgm:prSet presAssocID="{89B390E1-1980-4355-9CF1-8FFFDE7AE63D}" presName="sibTrans" presStyleCnt="0"/>
      <dgm:spPr/>
    </dgm:pt>
    <dgm:pt modelId="{5C84C971-35D8-4C7B-8D87-28C208B9A891}" type="pres">
      <dgm:prSet presAssocID="{9918A22C-C485-43B5-B2D7-23529440EAFD}" presName="compositeNode" presStyleCnt="0">
        <dgm:presLayoutVars>
          <dgm:bulletEnabled val="1"/>
        </dgm:presLayoutVars>
      </dgm:prSet>
      <dgm:spPr/>
    </dgm:pt>
    <dgm:pt modelId="{5114AD67-4610-459C-9167-AF04046C802D}" type="pres">
      <dgm:prSet presAssocID="{9918A22C-C485-43B5-B2D7-23529440EAFD}" presName="bgRect" presStyleLbl="alignNode1" presStyleIdx="2" presStyleCnt="4"/>
      <dgm:spPr/>
    </dgm:pt>
    <dgm:pt modelId="{23A43B7A-6157-492C-B32E-786533FE2989}" type="pres">
      <dgm:prSet presAssocID="{9C74D134-27E1-495E-827E-97389F4CCCF9}" presName="sibTransNodeRect" presStyleLbl="alignNode1" presStyleIdx="2" presStyleCnt="4">
        <dgm:presLayoutVars>
          <dgm:chMax val="0"/>
          <dgm:bulletEnabled val="1"/>
        </dgm:presLayoutVars>
      </dgm:prSet>
      <dgm:spPr/>
    </dgm:pt>
    <dgm:pt modelId="{D5B7D44B-5802-4FDD-91BF-8BB7D1342FD3}" type="pres">
      <dgm:prSet presAssocID="{9918A22C-C485-43B5-B2D7-23529440EAFD}" presName="nodeRect" presStyleLbl="alignNode1" presStyleIdx="2" presStyleCnt="4">
        <dgm:presLayoutVars>
          <dgm:bulletEnabled val="1"/>
        </dgm:presLayoutVars>
      </dgm:prSet>
      <dgm:spPr/>
    </dgm:pt>
    <dgm:pt modelId="{16F1BE52-F55D-46CC-8B82-E8800957D251}" type="pres">
      <dgm:prSet presAssocID="{9C74D134-27E1-495E-827E-97389F4CCCF9}" presName="sibTrans" presStyleCnt="0"/>
      <dgm:spPr/>
    </dgm:pt>
    <dgm:pt modelId="{2CAB27C8-5A06-407A-B3EB-1E4B92A8C00E}" type="pres">
      <dgm:prSet presAssocID="{83315042-BC6B-4B88-9B17-63EC3DE45967}" presName="compositeNode" presStyleCnt="0">
        <dgm:presLayoutVars>
          <dgm:bulletEnabled val="1"/>
        </dgm:presLayoutVars>
      </dgm:prSet>
      <dgm:spPr/>
    </dgm:pt>
    <dgm:pt modelId="{2209AFD1-4DE0-4540-ADE5-8E85B8387522}" type="pres">
      <dgm:prSet presAssocID="{83315042-BC6B-4B88-9B17-63EC3DE45967}" presName="bgRect" presStyleLbl="alignNode1" presStyleIdx="3" presStyleCnt="4" custLinFactNeighborX="931"/>
      <dgm:spPr/>
    </dgm:pt>
    <dgm:pt modelId="{DA347348-3301-435B-87FC-F38C4309A310}" type="pres">
      <dgm:prSet presAssocID="{45309F74-D893-4DE4-9407-79EE39C93CB0}" presName="sibTransNodeRect" presStyleLbl="alignNode1" presStyleIdx="3" presStyleCnt="4">
        <dgm:presLayoutVars>
          <dgm:chMax val="0"/>
          <dgm:bulletEnabled val="1"/>
        </dgm:presLayoutVars>
      </dgm:prSet>
      <dgm:spPr/>
    </dgm:pt>
    <dgm:pt modelId="{420498D1-780E-481F-81FC-06E4A3B423A6}" type="pres">
      <dgm:prSet presAssocID="{83315042-BC6B-4B88-9B17-63EC3DE45967}" presName="nodeRect" presStyleLbl="alignNode1" presStyleIdx="3" presStyleCnt="4">
        <dgm:presLayoutVars>
          <dgm:bulletEnabled val="1"/>
        </dgm:presLayoutVars>
      </dgm:prSet>
      <dgm:spPr/>
    </dgm:pt>
  </dgm:ptLst>
  <dgm:cxnLst>
    <dgm:cxn modelId="{C0762402-AE91-4FA9-ACA6-F4D383BF740C}" type="presOf" srcId="{25A32422-538F-41B6-8036-DE21F9F5059C}" destId="{2016A923-B097-4F6B-9DB5-C2E286700F58}" srcOrd="0" destOrd="0" presId="urn:microsoft.com/office/officeart/2016/7/layout/LinearBlockProcessNumbered"/>
    <dgm:cxn modelId="{67D34208-45AE-4A93-87BA-C624917AA3B9}" srcId="{4DE6D034-9071-48C0-B23A-6977F77B9AE8}" destId="{89B10807-4F72-4FA1-BBB4-2D1259938E19}" srcOrd="0" destOrd="0" parTransId="{4DA733A6-5805-4080-BC9F-EAC0C3D5325E}" sibTransId="{25A32422-538F-41B6-8036-DE21F9F5059C}"/>
    <dgm:cxn modelId="{E3D8570F-4767-4DBC-88E1-FFD8667EF16C}" type="presOf" srcId="{9C74D134-27E1-495E-827E-97389F4CCCF9}" destId="{23A43B7A-6157-492C-B32E-786533FE2989}" srcOrd="0" destOrd="0" presId="urn:microsoft.com/office/officeart/2016/7/layout/LinearBlockProcessNumbered"/>
    <dgm:cxn modelId="{E226F31F-D201-44DF-B511-166CC84A104D}" srcId="{4DE6D034-9071-48C0-B23A-6977F77B9AE8}" destId="{83315042-BC6B-4B88-9B17-63EC3DE45967}" srcOrd="3" destOrd="0" parTransId="{7260865E-4777-42F0-B14D-F5673FD82816}" sibTransId="{45309F74-D893-4DE4-9407-79EE39C93CB0}"/>
    <dgm:cxn modelId="{26169834-1295-496A-8A39-B90BB285546A}" type="presOf" srcId="{83315042-BC6B-4B88-9B17-63EC3DE45967}" destId="{420498D1-780E-481F-81FC-06E4A3B423A6}" srcOrd="1" destOrd="0" presId="urn:microsoft.com/office/officeart/2016/7/layout/LinearBlockProcessNumbered"/>
    <dgm:cxn modelId="{BBEA145C-069B-4B55-8394-BC0A9CB7C6C0}" srcId="{4DE6D034-9071-48C0-B23A-6977F77B9AE8}" destId="{9918A22C-C485-43B5-B2D7-23529440EAFD}" srcOrd="2" destOrd="0" parTransId="{7B253673-D4BA-46A6-A57B-95E46DC02332}" sibTransId="{9C74D134-27E1-495E-827E-97389F4CCCF9}"/>
    <dgm:cxn modelId="{15620071-D8F4-43EC-B27C-780DFD1F6116}" type="presOf" srcId="{45309F74-D893-4DE4-9407-79EE39C93CB0}" destId="{DA347348-3301-435B-87FC-F38C4309A310}" srcOrd="0" destOrd="0" presId="urn:microsoft.com/office/officeart/2016/7/layout/LinearBlockProcessNumbered"/>
    <dgm:cxn modelId="{7D4F8D8D-4163-4529-9E8E-A3872E436DFE}" srcId="{4DE6D034-9071-48C0-B23A-6977F77B9AE8}" destId="{7752297F-9A4A-4B5C-B37F-0A1F669341C3}" srcOrd="1" destOrd="0" parTransId="{50688A63-AB05-4567-B863-9CB53C57FAE6}" sibTransId="{89B390E1-1980-4355-9CF1-8FFFDE7AE63D}"/>
    <dgm:cxn modelId="{03AC4C95-C3AE-475A-9CAC-C554F3A9D282}" type="presOf" srcId="{9918A22C-C485-43B5-B2D7-23529440EAFD}" destId="{D5B7D44B-5802-4FDD-91BF-8BB7D1342FD3}" srcOrd="1" destOrd="0" presId="urn:microsoft.com/office/officeart/2016/7/layout/LinearBlockProcessNumbered"/>
    <dgm:cxn modelId="{6D3F7399-72C6-4809-9562-A748852AAA11}" type="presOf" srcId="{89B10807-4F72-4FA1-BBB4-2D1259938E19}" destId="{A699C50D-62A0-4A01-A762-C59050BB5559}" srcOrd="1" destOrd="0" presId="urn:microsoft.com/office/officeart/2016/7/layout/LinearBlockProcessNumbered"/>
    <dgm:cxn modelId="{3A74E5A4-21BE-4C9D-AFDC-3C718F43FBF2}" type="presOf" srcId="{7752297F-9A4A-4B5C-B37F-0A1F669341C3}" destId="{3D4F41DC-B455-46B2-9338-0DA7DB02BC31}" srcOrd="1" destOrd="0" presId="urn:microsoft.com/office/officeart/2016/7/layout/LinearBlockProcessNumbered"/>
    <dgm:cxn modelId="{06405DA8-14FA-44EB-B7DB-004B4237C4E6}" type="presOf" srcId="{7752297F-9A4A-4B5C-B37F-0A1F669341C3}" destId="{4AEF0CBC-8C70-4657-A279-A24E23261102}" srcOrd="0" destOrd="0" presId="urn:microsoft.com/office/officeart/2016/7/layout/LinearBlockProcessNumbered"/>
    <dgm:cxn modelId="{9C3AFAB7-D844-47DB-915A-E9DF7AC41BF5}" type="presOf" srcId="{9918A22C-C485-43B5-B2D7-23529440EAFD}" destId="{5114AD67-4610-459C-9167-AF04046C802D}" srcOrd="0" destOrd="0" presId="urn:microsoft.com/office/officeart/2016/7/layout/LinearBlockProcessNumbered"/>
    <dgm:cxn modelId="{9D8ADFB8-20AB-4296-B583-939F800AF26A}" type="presOf" srcId="{83315042-BC6B-4B88-9B17-63EC3DE45967}" destId="{2209AFD1-4DE0-4540-ADE5-8E85B8387522}" srcOrd="0" destOrd="0" presId="urn:microsoft.com/office/officeart/2016/7/layout/LinearBlockProcessNumbered"/>
    <dgm:cxn modelId="{BA9891DC-6C9F-47AC-A33D-4D51DD26637F}" type="presOf" srcId="{89B390E1-1980-4355-9CF1-8FFFDE7AE63D}" destId="{25843CCD-E21F-4D1B-B9DA-BCCEA4488734}" srcOrd="0" destOrd="0" presId="urn:microsoft.com/office/officeart/2016/7/layout/LinearBlockProcessNumbered"/>
    <dgm:cxn modelId="{53E805DE-AF2C-44D1-8F56-6334084BA752}" type="presOf" srcId="{89B10807-4F72-4FA1-BBB4-2D1259938E19}" destId="{2440CC99-420F-4FB8-B21D-3594436F524D}" srcOrd="0" destOrd="0" presId="urn:microsoft.com/office/officeart/2016/7/layout/LinearBlockProcessNumbered"/>
    <dgm:cxn modelId="{CB81DFE4-8D1E-4E7F-BC40-6BA2B3E8C11B}" type="presOf" srcId="{4DE6D034-9071-48C0-B23A-6977F77B9AE8}" destId="{FF683755-B0C1-4EAE-B3D3-98E1DFA3552E}" srcOrd="0" destOrd="0" presId="urn:microsoft.com/office/officeart/2016/7/layout/LinearBlockProcessNumbered"/>
    <dgm:cxn modelId="{F0EC0874-E90F-4381-A2CB-C2365CE60B72}" type="presParOf" srcId="{FF683755-B0C1-4EAE-B3D3-98E1DFA3552E}" destId="{F8B064AF-57F6-4922-940C-92A11ED0C14E}" srcOrd="0" destOrd="0" presId="urn:microsoft.com/office/officeart/2016/7/layout/LinearBlockProcessNumbered"/>
    <dgm:cxn modelId="{0F846261-ACB6-4EFF-BAB2-A98DAFA094DB}" type="presParOf" srcId="{F8B064AF-57F6-4922-940C-92A11ED0C14E}" destId="{2440CC99-420F-4FB8-B21D-3594436F524D}" srcOrd="0" destOrd="0" presId="urn:microsoft.com/office/officeart/2016/7/layout/LinearBlockProcessNumbered"/>
    <dgm:cxn modelId="{03E3AE29-4AB4-4CA8-8494-C14F58ADEA57}" type="presParOf" srcId="{F8B064AF-57F6-4922-940C-92A11ED0C14E}" destId="{2016A923-B097-4F6B-9DB5-C2E286700F58}" srcOrd="1" destOrd="0" presId="urn:microsoft.com/office/officeart/2016/7/layout/LinearBlockProcessNumbered"/>
    <dgm:cxn modelId="{5190020C-BAC0-4BCE-A602-3C3E9DA17600}" type="presParOf" srcId="{F8B064AF-57F6-4922-940C-92A11ED0C14E}" destId="{A699C50D-62A0-4A01-A762-C59050BB5559}" srcOrd="2" destOrd="0" presId="urn:microsoft.com/office/officeart/2016/7/layout/LinearBlockProcessNumbered"/>
    <dgm:cxn modelId="{D004DFB4-4ED9-4005-894C-662A34C2D7E1}" type="presParOf" srcId="{FF683755-B0C1-4EAE-B3D3-98E1DFA3552E}" destId="{68A097CF-1399-469E-AACB-FC672E29E983}" srcOrd="1" destOrd="0" presId="urn:microsoft.com/office/officeart/2016/7/layout/LinearBlockProcessNumbered"/>
    <dgm:cxn modelId="{930C317E-7AAB-4967-9002-F054BBB36801}" type="presParOf" srcId="{FF683755-B0C1-4EAE-B3D3-98E1DFA3552E}" destId="{EF3D6A4B-20C4-4318-B3CD-A772246AA838}" srcOrd="2" destOrd="0" presId="urn:microsoft.com/office/officeart/2016/7/layout/LinearBlockProcessNumbered"/>
    <dgm:cxn modelId="{5BB2AC22-55A6-4D7E-9930-234037810F6F}" type="presParOf" srcId="{EF3D6A4B-20C4-4318-B3CD-A772246AA838}" destId="{4AEF0CBC-8C70-4657-A279-A24E23261102}" srcOrd="0" destOrd="0" presId="urn:microsoft.com/office/officeart/2016/7/layout/LinearBlockProcessNumbered"/>
    <dgm:cxn modelId="{842DCC6C-1976-469F-BB79-C45806A348BB}" type="presParOf" srcId="{EF3D6A4B-20C4-4318-B3CD-A772246AA838}" destId="{25843CCD-E21F-4D1B-B9DA-BCCEA4488734}" srcOrd="1" destOrd="0" presId="urn:microsoft.com/office/officeart/2016/7/layout/LinearBlockProcessNumbered"/>
    <dgm:cxn modelId="{6206D275-75AB-41E4-BB61-EA274AD1B073}" type="presParOf" srcId="{EF3D6A4B-20C4-4318-B3CD-A772246AA838}" destId="{3D4F41DC-B455-46B2-9338-0DA7DB02BC31}" srcOrd="2" destOrd="0" presId="urn:microsoft.com/office/officeart/2016/7/layout/LinearBlockProcessNumbered"/>
    <dgm:cxn modelId="{91FE2B65-2AF2-4D79-99FD-E6BB4A767E56}" type="presParOf" srcId="{FF683755-B0C1-4EAE-B3D3-98E1DFA3552E}" destId="{2265AC37-3C0C-46D8-BFCE-CF5F78DCE466}" srcOrd="3" destOrd="0" presId="urn:microsoft.com/office/officeart/2016/7/layout/LinearBlockProcessNumbered"/>
    <dgm:cxn modelId="{E7A10B5E-E208-4660-990E-1E8DBA71DF78}" type="presParOf" srcId="{FF683755-B0C1-4EAE-B3D3-98E1DFA3552E}" destId="{5C84C971-35D8-4C7B-8D87-28C208B9A891}" srcOrd="4" destOrd="0" presId="urn:microsoft.com/office/officeart/2016/7/layout/LinearBlockProcessNumbered"/>
    <dgm:cxn modelId="{29312BC9-F48E-4779-85CB-D2FE2605EBD5}" type="presParOf" srcId="{5C84C971-35D8-4C7B-8D87-28C208B9A891}" destId="{5114AD67-4610-459C-9167-AF04046C802D}" srcOrd="0" destOrd="0" presId="urn:microsoft.com/office/officeart/2016/7/layout/LinearBlockProcessNumbered"/>
    <dgm:cxn modelId="{08FABC08-38E4-4573-89FA-BE2EAFE33F17}" type="presParOf" srcId="{5C84C971-35D8-4C7B-8D87-28C208B9A891}" destId="{23A43B7A-6157-492C-B32E-786533FE2989}" srcOrd="1" destOrd="0" presId="urn:microsoft.com/office/officeart/2016/7/layout/LinearBlockProcessNumbered"/>
    <dgm:cxn modelId="{84A29549-C8ED-4975-9FFB-DED403BAA733}" type="presParOf" srcId="{5C84C971-35D8-4C7B-8D87-28C208B9A891}" destId="{D5B7D44B-5802-4FDD-91BF-8BB7D1342FD3}" srcOrd="2" destOrd="0" presId="urn:microsoft.com/office/officeart/2016/7/layout/LinearBlockProcessNumbered"/>
    <dgm:cxn modelId="{F5905FEF-93A0-4A91-8282-39E1A2528959}" type="presParOf" srcId="{FF683755-B0C1-4EAE-B3D3-98E1DFA3552E}" destId="{16F1BE52-F55D-46CC-8B82-E8800957D251}" srcOrd="5" destOrd="0" presId="urn:microsoft.com/office/officeart/2016/7/layout/LinearBlockProcessNumbered"/>
    <dgm:cxn modelId="{A82E583A-FF7E-4886-875E-DCCD5F0BF3D8}" type="presParOf" srcId="{FF683755-B0C1-4EAE-B3D3-98E1DFA3552E}" destId="{2CAB27C8-5A06-407A-B3EB-1E4B92A8C00E}" srcOrd="6" destOrd="0" presId="urn:microsoft.com/office/officeart/2016/7/layout/LinearBlockProcessNumbered"/>
    <dgm:cxn modelId="{500EF4A9-DC37-4507-9C4D-94967B53D08D}" type="presParOf" srcId="{2CAB27C8-5A06-407A-B3EB-1E4B92A8C00E}" destId="{2209AFD1-4DE0-4540-ADE5-8E85B8387522}" srcOrd="0" destOrd="0" presId="urn:microsoft.com/office/officeart/2016/7/layout/LinearBlockProcessNumbered"/>
    <dgm:cxn modelId="{ECDAAEF9-7428-413B-940F-A6F76E31B6B7}" type="presParOf" srcId="{2CAB27C8-5A06-407A-B3EB-1E4B92A8C00E}" destId="{DA347348-3301-435B-87FC-F38C4309A310}" srcOrd="1" destOrd="0" presId="urn:microsoft.com/office/officeart/2016/7/layout/LinearBlockProcessNumbered"/>
    <dgm:cxn modelId="{97C0B61A-854B-4B47-ACDB-82ED2CEFB036}" type="presParOf" srcId="{2CAB27C8-5A06-407A-B3EB-1E4B92A8C00E}" destId="{420498D1-780E-481F-81FC-06E4A3B423A6}"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CF961C-03DE-434B-9EB0-FB9D78CB1923}"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n-US"/>
        </a:p>
      </dgm:t>
    </dgm:pt>
    <dgm:pt modelId="{2028B8A6-BA28-4B5F-ABAF-9D016304316E}">
      <dgm:prSet phldrT="[Text]" custT="1"/>
      <dgm:spPr>
        <a:ln>
          <a:noFill/>
        </a:ln>
      </dgm:spPr>
      <dgm:t>
        <a:bodyPr/>
        <a:lstStyle/>
        <a:p>
          <a:r>
            <a:rPr lang="en-US" sz="4000" dirty="0"/>
            <a:t>Public-use data files are valuable</a:t>
          </a:r>
        </a:p>
      </dgm:t>
    </dgm:pt>
    <dgm:pt modelId="{34789C2C-161E-4235-8B34-93560B7075AB}" type="parTrans" cxnId="{4D15D72F-ECF7-4A2C-A215-3663109F0140}">
      <dgm:prSet/>
      <dgm:spPr/>
      <dgm:t>
        <a:bodyPr/>
        <a:lstStyle/>
        <a:p>
          <a:endParaRPr lang="en-US"/>
        </a:p>
      </dgm:t>
    </dgm:pt>
    <dgm:pt modelId="{792089D4-A12E-49D6-A58C-47A6CE252F2B}" type="sibTrans" cxnId="{4D15D72F-ECF7-4A2C-A215-3663109F0140}">
      <dgm:prSet/>
      <dgm:spPr/>
      <dgm:t>
        <a:bodyPr/>
        <a:lstStyle/>
        <a:p>
          <a:endParaRPr lang="en-US"/>
        </a:p>
      </dgm:t>
    </dgm:pt>
    <dgm:pt modelId="{9412C75B-B327-431E-858F-B73BFB03A522}">
      <dgm:prSet phldrT="[Text]" custT="1"/>
      <dgm:spPr>
        <a:ln>
          <a:noFill/>
        </a:ln>
      </dgm:spPr>
      <dgm:t>
        <a:bodyPr/>
        <a:lstStyle/>
        <a:p>
          <a:r>
            <a:rPr lang="en-US" sz="4000" dirty="0"/>
            <a:t>Disclosure risks may exist in the public release of record-level survey data</a:t>
          </a:r>
        </a:p>
      </dgm:t>
    </dgm:pt>
    <dgm:pt modelId="{12D3F878-6D2C-462A-9C3D-45E775C7FF19}" type="parTrans" cxnId="{D7A4D697-F736-4E96-8120-8705A2100FDC}">
      <dgm:prSet/>
      <dgm:spPr/>
      <dgm:t>
        <a:bodyPr/>
        <a:lstStyle/>
        <a:p>
          <a:endParaRPr lang="en-US"/>
        </a:p>
      </dgm:t>
    </dgm:pt>
    <dgm:pt modelId="{2FEF1C2F-4404-4608-B882-A90FA759DB11}" type="sibTrans" cxnId="{D7A4D697-F736-4E96-8120-8705A2100FDC}">
      <dgm:prSet/>
      <dgm:spPr/>
      <dgm:t>
        <a:bodyPr/>
        <a:lstStyle/>
        <a:p>
          <a:endParaRPr lang="en-US"/>
        </a:p>
      </dgm:t>
    </dgm:pt>
    <dgm:pt modelId="{8FCF70B8-EDCF-435A-9634-2F6630212007}" type="pres">
      <dgm:prSet presAssocID="{0ACF961C-03DE-434B-9EB0-FB9D78CB1923}" presName="Name0" presStyleCnt="0">
        <dgm:presLayoutVars>
          <dgm:dir/>
          <dgm:resizeHandles val="exact"/>
        </dgm:presLayoutVars>
      </dgm:prSet>
      <dgm:spPr/>
    </dgm:pt>
    <dgm:pt modelId="{E7F3429F-DCED-4E74-8DF6-D2CF0DAE26E3}" type="pres">
      <dgm:prSet presAssocID="{2028B8A6-BA28-4B5F-ABAF-9D016304316E}" presName="composite" presStyleCnt="0"/>
      <dgm:spPr/>
    </dgm:pt>
    <dgm:pt modelId="{FAC21D2A-79F3-4767-8946-7EF995FA82F2}" type="pres">
      <dgm:prSet presAssocID="{2028B8A6-BA28-4B5F-ABAF-9D016304316E}" presName="rect1" presStyleLbl="trAlignAcc1" presStyleIdx="0" presStyleCnt="2" custScaleX="187801" custLinFactNeighborX="2580" custLinFactNeighborY="-15579">
        <dgm:presLayoutVars>
          <dgm:bulletEnabled val="1"/>
        </dgm:presLayoutVars>
      </dgm:prSet>
      <dgm:spPr/>
    </dgm:pt>
    <dgm:pt modelId="{F8A460E6-D1A8-48E2-9DC7-4D6ED1DBAB34}" type="pres">
      <dgm:prSet presAssocID="{2028B8A6-BA28-4B5F-ABAF-9D016304316E}" presName="rect2" presStyleLbl="fgImgPlace1" presStyleIdx="0" presStyleCnt="2" custLinFactX="-100000" custLinFactNeighborX="-109405" custLinFactNeighborY="1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Presentation with pie chart with solid fill"/>
        </a:ext>
      </dgm:extLst>
    </dgm:pt>
    <dgm:pt modelId="{0F103156-EEA9-485B-821E-AEF8B80BDCA9}" type="pres">
      <dgm:prSet presAssocID="{792089D4-A12E-49D6-A58C-47A6CE252F2B}" presName="sibTrans" presStyleCnt="0"/>
      <dgm:spPr/>
    </dgm:pt>
    <dgm:pt modelId="{8B9CBA44-7AA2-41B5-82CC-DBADB3BC3F47}" type="pres">
      <dgm:prSet presAssocID="{9412C75B-B327-431E-858F-B73BFB03A522}" presName="composite" presStyleCnt="0"/>
      <dgm:spPr/>
    </dgm:pt>
    <dgm:pt modelId="{3F846FEA-270B-4E3F-8CA7-E6BDCA0BB04C}" type="pres">
      <dgm:prSet presAssocID="{9412C75B-B327-431E-858F-B73BFB03A522}" presName="rect1" presStyleLbl="trAlignAcc1" presStyleIdx="1" presStyleCnt="2" custScaleX="191019" custScaleY="98332" custLinFactNeighborX="4772" custLinFactNeighborY="-12413">
        <dgm:presLayoutVars>
          <dgm:bulletEnabled val="1"/>
        </dgm:presLayoutVars>
      </dgm:prSet>
      <dgm:spPr/>
    </dgm:pt>
    <dgm:pt modelId="{6DA87A44-DACE-431D-8C8D-345DEC253419}" type="pres">
      <dgm:prSet presAssocID="{9412C75B-B327-431E-858F-B73BFB03A522}" presName="rect2" presStyleLbl="fgImgPlace1" presStyleIdx="1" presStyleCnt="2" custScaleX="120327" custLinFactX="-96049" custLinFactNeighborX="-100000" custLinFactNeighborY="-65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2000" r="-12000"/>
          </a:stretch>
        </a:blipFill>
      </dgm:spPr>
      <dgm:extLst>
        <a:ext uri="{E40237B7-FDA0-4F09-8148-C483321AD2D9}">
          <dgm14:cNvPr xmlns:dgm14="http://schemas.microsoft.com/office/drawing/2010/diagram" id="0" name="" descr="Zoom in outline"/>
        </a:ext>
      </dgm:extLst>
    </dgm:pt>
  </dgm:ptLst>
  <dgm:cxnLst>
    <dgm:cxn modelId="{4D15D72F-ECF7-4A2C-A215-3663109F0140}" srcId="{0ACF961C-03DE-434B-9EB0-FB9D78CB1923}" destId="{2028B8A6-BA28-4B5F-ABAF-9D016304316E}" srcOrd="0" destOrd="0" parTransId="{34789C2C-161E-4235-8B34-93560B7075AB}" sibTransId="{792089D4-A12E-49D6-A58C-47A6CE252F2B}"/>
    <dgm:cxn modelId="{7D076043-8C19-4FCD-9F76-EF2E6DD440B5}" type="presOf" srcId="{2028B8A6-BA28-4B5F-ABAF-9D016304316E}" destId="{FAC21D2A-79F3-4767-8946-7EF995FA82F2}" srcOrd="0" destOrd="0" presId="urn:microsoft.com/office/officeart/2008/layout/PictureStrips"/>
    <dgm:cxn modelId="{403F7254-DB80-4076-8305-095ECEB88E49}" type="presOf" srcId="{9412C75B-B327-431E-858F-B73BFB03A522}" destId="{3F846FEA-270B-4E3F-8CA7-E6BDCA0BB04C}" srcOrd="0" destOrd="0" presId="urn:microsoft.com/office/officeart/2008/layout/PictureStrips"/>
    <dgm:cxn modelId="{D7A4D697-F736-4E96-8120-8705A2100FDC}" srcId="{0ACF961C-03DE-434B-9EB0-FB9D78CB1923}" destId="{9412C75B-B327-431E-858F-B73BFB03A522}" srcOrd="1" destOrd="0" parTransId="{12D3F878-6D2C-462A-9C3D-45E775C7FF19}" sibTransId="{2FEF1C2F-4404-4608-B882-A90FA759DB11}"/>
    <dgm:cxn modelId="{449287B5-8EE5-4EAB-95DB-210AB9CC3435}" type="presOf" srcId="{0ACF961C-03DE-434B-9EB0-FB9D78CB1923}" destId="{8FCF70B8-EDCF-435A-9634-2F6630212007}" srcOrd="0" destOrd="0" presId="urn:microsoft.com/office/officeart/2008/layout/PictureStrips"/>
    <dgm:cxn modelId="{B83D73B0-F5BE-467C-ADCF-B46A50E09585}" type="presParOf" srcId="{8FCF70B8-EDCF-435A-9634-2F6630212007}" destId="{E7F3429F-DCED-4E74-8DF6-D2CF0DAE26E3}" srcOrd="0" destOrd="0" presId="urn:microsoft.com/office/officeart/2008/layout/PictureStrips"/>
    <dgm:cxn modelId="{C1AB69CE-8C58-4CD7-A154-408D8B498A7E}" type="presParOf" srcId="{E7F3429F-DCED-4E74-8DF6-D2CF0DAE26E3}" destId="{FAC21D2A-79F3-4767-8946-7EF995FA82F2}" srcOrd="0" destOrd="0" presId="urn:microsoft.com/office/officeart/2008/layout/PictureStrips"/>
    <dgm:cxn modelId="{FDFA22C3-C541-4E3D-B59D-08987B4DB24C}" type="presParOf" srcId="{E7F3429F-DCED-4E74-8DF6-D2CF0DAE26E3}" destId="{F8A460E6-D1A8-48E2-9DC7-4D6ED1DBAB34}" srcOrd="1" destOrd="0" presId="urn:microsoft.com/office/officeart/2008/layout/PictureStrips"/>
    <dgm:cxn modelId="{0D2F8AC6-00E9-41FE-97C9-882FADB7C283}" type="presParOf" srcId="{8FCF70B8-EDCF-435A-9634-2F6630212007}" destId="{0F103156-EEA9-485B-821E-AEF8B80BDCA9}" srcOrd="1" destOrd="0" presId="urn:microsoft.com/office/officeart/2008/layout/PictureStrips"/>
    <dgm:cxn modelId="{1B8C36A8-6851-4568-B29A-A6036B164935}" type="presParOf" srcId="{8FCF70B8-EDCF-435A-9634-2F6630212007}" destId="{8B9CBA44-7AA2-41B5-82CC-DBADB3BC3F47}" srcOrd="2" destOrd="0" presId="urn:microsoft.com/office/officeart/2008/layout/PictureStrips"/>
    <dgm:cxn modelId="{5D5EA87A-AEBF-4B60-9D8E-E13BA98B87FB}" type="presParOf" srcId="{8B9CBA44-7AA2-41B5-82CC-DBADB3BC3F47}" destId="{3F846FEA-270B-4E3F-8CA7-E6BDCA0BB04C}" srcOrd="0" destOrd="0" presId="urn:microsoft.com/office/officeart/2008/layout/PictureStrips"/>
    <dgm:cxn modelId="{4452CE97-D10F-4FA6-BA3B-0A551FE2B36E}" type="presParOf" srcId="{8B9CBA44-7AA2-41B5-82CC-DBADB3BC3F47}" destId="{6DA87A44-DACE-431D-8C8D-345DEC25341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C7DF27-ACF1-4C7C-8568-30E946FDD91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798D252-80C5-44D6-BDE8-581F5BA74D9C}">
      <dgm:prSet phldrT="[Text]" custT="1"/>
      <dgm:spPr/>
      <dgm:t>
        <a:bodyPr anchor="ctr"/>
        <a:lstStyle/>
        <a:p>
          <a:pPr>
            <a:buClr>
              <a:schemeClr val="accent4"/>
            </a:buClr>
            <a:buNone/>
          </a:pPr>
          <a:r>
            <a:rPr lang="en-US" sz="2200" dirty="0"/>
            <a:t>Evaluate disclosure risk of all CHS 2021 survey records</a:t>
          </a:r>
        </a:p>
      </dgm:t>
    </dgm:pt>
    <dgm:pt modelId="{AFAFBA16-46C6-47E4-B427-FDE150683F52}" type="parTrans" cxnId="{2159A670-7FA9-44C9-A419-6DE261EF58CB}">
      <dgm:prSet/>
      <dgm:spPr/>
      <dgm:t>
        <a:bodyPr/>
        <a:lstStyle/>
        <a:p>
          <a:endParaRPr lang="en-US" sz="2200"/>
        </a:p>
      </dgm:t>
    </dgm:pt>
    <dgm:pt modelId="{EF947D34-6B53-4B1F-945F-8C5E1916F2C3}" type="sibTrans" cxnId="{2159A670-7FA9-44C9-A419-6DE261EF58CB}">
      <dgm:prSet/>
      <dgm:spPr/>
      <dgm:t>
        <a:bodyPr/>
        <a:lstStyle/>
        <a:p>
          <a:endParaRPr lang="en-US" sz="2200"/>
        </a:p>
      </dgm:t>
    </dgm:pt>
    <dgm:pt modelId="{4F1C6BD4-23E8-4CC3-AF09-811B5153ED1B}">
      <dgm:prSet phldrT="[Text]" custT="1"/>
      <dgm:spPr/>
      <dgm:t>
        <a:bodyPr anchor="ctr"/>
        <a:lstStyle/>
        <a:p>
          <a:pPr>
            <a:buClr>
              <a:schemeClr val="accent4"/>
            </a:buClr>
            <a:buNone/>
          </a:pPr>
          <a:r>
            <a:rPr lang="en-US" sz="2200" dirty="0"/>
            <a:t>Assume the </a:t>
          </a:r>
          <a:r>
            <a:rPr lang="en-US" sz="2200" dirty="0">
              <a:ea typeface="Calibri" panose="020F0502020204030204" pitchFamily="34" charset="0"/>
              <a:cs typeface="Times New Roman" panose="02020603050405020304" pitchFamily="18" charset="0"/>
            </a:rPr>
            <a:t>intruder knows a combination of </a:t>
          </a:r>
          <a:r>
            <a:rPr lang="en-US" sz="2200" b="1" dirty="0">
              <a:ea typeface="Calibri" panose="020F0502020204030204" pitchFamily="34" charset="0"/>
              <a:cs typeface="Times New Roman" panose="02020603050405020304" pitchFamily="18" charset="0"/>
            </a:rPr>
            <a:t>identifying variables </a:t>
          </a:r>
          <a:r>
            <a:rPr lang="en-US" sz="2200" dirty="0">
              <a:ea typeface="Calibri" panose="020F0502020204030204" pitchFamily="34" charset="0"/>
              <a:cs typeface="Times New Roman" panose="02020603050405020304" pitchFamily="18" charset="0"/>
            </a:rPr>
            <a:t>of each record</a:t>
          </a:r>
          <a:endParaRPr lang="en-US" sz="2200" dirty="0"/>
        </a:p>
      </dgm:t>
    </dgm:pt>
    <dgm:pt modelId="{E30225B0-F93D-49F6-B9A8-0E10D4976B90}" type="parTrans" cxnId="{EA4B2E52-8741-4716-9629-BAFDD4EA9527}">
      <dgm:prSet/>
      <dgm:spPr/>
      <dgm:t>
        <a:bodyPr/>
        <a:lstStyle/>
        <a:p>
          <a:endParaRPr lang="en-US" sz="2200"/>
        </a:p>
      </dgm:t>
    </dgm:pt>
    <dgm:pt modelId="{AD5FD346-A9C5-40B7-8272-8C448CA3ADDB}" type="sibTrans" cxnId="{EA4B2E52-8741-4716-9629-BAFDD4EA9527}">
      <dgm:prSet/>
      <dgm:spPr/>
      <dgm:t>
        <a:bodyPr/>
        <a:lstStyle/>
        <a:p>
          <a:endParaRPr lang="en-US" sz="2200"/>
        </a:p>
      </dgm:t>
    </dgm:pt>
    <dgm:pt modelId="{8D21963E-6C7D-46C6-B0CF-6A0951BFA245}">
      <dgm:prSet phldrT="[Text]" phldr="1" custT="1"/>
      <dgm:spPr/>
      <dgm:t>
        <a:bodyPr/>
        <a:lstStyle/>
        <a:p>
          <a:endParaRPr lang="en-US" sz="2200" dirty="0">
            <a:solidFill>
              <a:schemeClr val="bg1"/>
            </a:solidFill>
          </a:endParaRPr>
        </a:p>
      </dgm:t>
    </dgm:pt>
    <dgm:pt modelId="{B68FAFCA-68A0-421D-AC39-710447C21460}" type="sibTrans" cxnId="{AA7CD110-D811-47D5-9A91-474D6B4EA17F}">
      <dgm:prSet/>
      <dgm:spPr/>
      <dgm:t>
        <a:bodyPr/>
        <a:lstStyle/>
        <a:p>
          <a:endParaRPr lang="en-US" sz="2200"/>
        </a:p>
      </dgm:t>
    </dgm:pt>
    <dgm:pt modelId="{C8FCA9F7-43EF-43B9-B425-5C0BF3E941A2}" type="parTrans" cxnId="{AA7CD110-D811-47D5-9A91-474D6B4EA17F}">
      <dgm:prSet/>
      <dgm:spPr/>
      <dgm:t>
        <a:bodyPr/>
        <a:lstStyle/>
        <a:p>
          <a:endParaRPr lang="en-US" sz="2200"/>
        </a:p>
      </dgm:t>
    </dgm:pt>
    <dgm:pt modelId="{61DA7F42-6312-4079-8E75-83A0F04B2863}" type="pres">
      <dgm:prSet presAssocID="{8BC7DF27-ACF1-4C7C-8568-30E946FDD918}" presName="vert0" presStyleCnt="0">
        <dgm:presLayoutVars>
          <dgm:dir/>
          <dgm:animOne val="branch"/>
          <dgm:animLvl val="lvl"/>
        </dgm:presLayoutVars>
      </dgm:prSet>
      <dgm:spPr/>
    </dgm:pt>
    <dgm:pt modelId="{06345CDB-33C3-478E-A6D4-03440B2FF1D1}" type="pres">
      <dgm:prSet presAssocID="{8D21963E-6C7D-46C6-B0CF-6A0951BFA245}" presName="thickLine" presStyleLbl="alignNode1" presStyleIdx="0" presStyleCnt="1"/>
      <dgm:spPr/>
    </dgm:pt>
    <dgm:pt modelId="{76451A6A-F424-4FE0-AA93-5153170F5CFC}" type="pres">
      <dgm:prSet presAssocID="{8D21963E-6C7D-46C6-B0CF-6A0951BFA245}" presName="horz1" presStyleCnt="0"/>
      <dgm:spPr/>
    </dgm:pt>
    <dgm:pt modelId="{A1803B25-0F25-46F8-9D20-2FC456303796}" type="pres">
      <dgm:prSet presAssocID="{8D21963E-6C7D-46C6-B0CF-6A0951BFA245}" presName="tx1" presStyleLbl="revTx" presStyleIdx="0" presStyleCnt="3" custScaleX="29367"/>
      <dgm:spPr/>
    </dgm:pt>
    <dgm:pt modelId="{DA780959-D49A-4F5C-880A-18B7B93585FC}" type="pres">
      <dgm:prSet presAssocID="{8D21963E-6C7D-46C6-B0CF-6A0951BFA245}" presName="vert1" presStyleCnt="0"/>
      <dgm:spPr/>
    </dgm:pt>
    <dgm:pt modelId="{3AC99992-9C8B-4B69-A31A-5FA1753A65F4}" type="pres">
      <dgm:prSet presAssocID="{E798D252-80C5-44D6-BDE8-581F5BA74D9C}" presName="vertSpace2a" presStyleCnt="0"/>
      <dgm:spPr/>
    </dgm:pt>
    <dgm:pt modelId="{4B016B5B-A147-4AF3-A70C-4E35FDA8EC70}" type="pres">
      <dgm:prSet presAssocID="{E798D252-80C5-44D6-BDE8-581F5BA74D9C}" presName="horz2" presStyleCnt="0"/>
      <dgm:spPr/>
    </dgm:pt>
    <dgm:pt modelId="{62DE36BF-35D9-48B9-9ED9-B422C157CC79}" type="pres">
      <dgm:prSet presAssocID="{E798D252-80C5-44D6-BDE8-581F5BA74D9C}" presName="horzSpace2" presStyleCnt="0"/>
      <dgm:spPr/>
    </dgm:pt>
    <dgm:pt modelId="{13D58577-08D4-45C0-8F8A-1D7F050DADB6}" type="pres">
      <dgm:prSet presAssocID="{E798D252-80C5-44D6-BDE8-581F5BA74D9C}" presName="tx2" presStyleLbl="revTx" presStyleIdx="1" presStyleCnt="3" custScaleX="115741"/>
      <dgm:spPr/>
    </dgm:pt>
    <dgm:pt modelId="{AC63907A-AE3F-4785-A097-632758F0B6DF}" type="pres">
      <dgm:prSet presAssocID="{E798D252-80C5-44D6-BDE8-581F5BA74D9C}" presName="vert2" presStyleCnt="0"/>
      <dgm:spPr/>
    </dgm:pt>
    <dgm:pt modelId="{B6232FA7-9AE4-4EE4-85C5-7825A60A1DA7}" type="pres">
      <dgm:prSet presAssocID="{E798D252-80C5-44D6-BDE8-581F5BA74D9C}" presName="thinLine2b" presStyleLbl="callout" presStyleIdx="0" presStyleCnt="2"/>
      <dgm:spPr/>
    </dgm:pt>
    <dgm:pt modelId="{92C30C84-6C71-4763-94E9-16B15D256DD9}" type="pres">
      <dgm:prSet presAssocID="{E798D252-80C5-44D6-BDE8-581F5BA74D9C}" presName="vertSpace2b" presStyleCnt="0"/>
      <dgm:spPr/>
    </dgm:pt>
    <dgm:pt modelId="{B97275EC-8D18-4B1F-B50D-FCF9FF5645D3}" type="pres">
      <dgm:prSet presAssocID="{4F1C6BD4-23E8-4CC3-AF09-811B5153ED1B}" presName="horz2" presStyleCnt="0"/>
      <dgm:spPr/>
    </dgm:pt>
    <dgm:pt modelId="{6B5B9964-9A81-406F-A7A1-52811F5CBCC4}" type="pres">
      <dgm:prSet presAssocID="{4F1C6BD4-23E8-4CC3-AF09-811B5153ED1B}" presName="horzSpace2" presStyleCnt="0"/>
      <dgm:spPr/>
    </dgm:pt>
    <dgm:pt modelId="{478B2D1D-0D15-4F8B-AE6D-2A7C1D45E721}" type="pres">
      <dgm:prSet presAssocID="{4F1C6BD4-23E8-4CC3-AF09-811B5153ED1B}" presName="tx2" presStyleLbl="revTx" presStyleIdx="2" presStyleCnt="3" custScaleX="121323"/>
      <dgm:spPr/>
    </dgm:pt>
    <dgm:pt modelId="{2F0D7998-2A15-452A-87BD-147D892F6B3B}" type="pres">
      <dgm:prSet presAssocID="{4F1C6BD4-23E8-4CC3-AF09-811B5153ED1B}" presName="vert2" presStyleCnt="0"/>
      <dgm:spPr/>
    </dgm:pt>
    <dgm:pt modelId="{26E0EB7D-41CE-44A9-B9BF-D02709B20CE8}" type="pres">
      <dgm:prSet presAssocID="{4F1C6BD4-23E8-4CC3-AF09-811B5153ED1B}" presName="thinLine2b" presStyleLbl="callout" presStyleIdx="1" presStyleCnt="2"/>
      <dgm:spPr/>
    </dgm:pt>
    <dgm:pt modelId="{E47F5855-B60C-4374-92AA-E34A7B1B46BF}" type="pres">
      <dgm:prSet presAssocID="{4F1C6BD4-23E8-4CC3-AF09-811B5153ED1B}" presName="vertSpace2b" presStyleCnt="0"/>
      <dgm:spPr/>
    </dgm:pt>
  </dgm:ptLst>
  <dgm:cxnLst>
    <dgm:cxn modelId="{AA7CD110-D811-47D5-9A91-474D6B4EA17F}" srcId="{8BC7DF27-ACF1-4C7C-8568-30E946FDD918}" destId="{8D21963E-6C7D-46C6-B0CF-6A0951BFA245}" srcOrd="0" destOrd="0" parTransId="{C8FCA9F7-43EF-43B9-B425-5C0BF3E941A2}" sibTransId="{B68FAFCA-68A0-421D-AC39-710447C21460}"/>
    <dgm:cxn modelId="{F76AF63F-132D-4FA2-ACA7-E82868438C56}" type="presOf" srcId="{8BC7DF27-ACF1-4C7C-8568-30E946FDD918}" destId="{61DA7F42-6312-4079-8E75-83A0F04B2863}" srcOrd="0" destOrd="0" presId="urn:microsoft.com/office/officeart/2008/layout/LinedList"/>
    <dgm:cxn modelId="{2159A670-7FA9-44C9-A419-6DE261EF58CB}" srcId="{8D21963E-6C7D-46C6-B0CF-6A0951BFA245}" destId="{E798D252-80C5-44D6-BDE8-581F5BA74D9C}" srcOrd="0" destOrd="0" parTransId="{AFAFBA16-46C6-47E4-B427-FDE150683F52}" sibTransId="{EF947D34-6B53-4B1F-945F-8C5E1916F2C3}"/>
    <dgm:cxn modelId="{617C1852-1006-48C9-9CBF-6A45BA642322}" type="presOf" srcId="{E798D252-80C5-44D6-BDE8-581F5BA74D9C}" destId="{13D58577-08D4-45C0-8F8A-1D7F050DADB6}" srcOrd="0" destOrd="0" presId="urn:microsoft.com/office/officeart/2008/layout/LinedList"/>
    <dgm:cxn modelId="{EA4B2E52-8741-4716-9629-BAFDD4EA9527}" srcId="{8D21963E-6C7D-46C6-B0CF-6A0951BFA245}" destId="{4F1C6BD4-23E8-4CC3-AF09-811B5153ED1B}" srcOrd="1" destOrd="0" parTransId="{E30225B0-F93D-49F6-B9A8-0E10D4976B90}" sibTransId="{AD5FD346-A9C5-40B7-8272-8C448CA3ADDB}"/>
    <dgm:cxn modelId="{FAAF8394-92B9-4CB6-B1AF-474CE51F42B4}" type="presOf" srcId="{8D21963E-6C7D-46C6-B0CF-6A0951BFA245}" destId="{A1803B25-0F25-46F8-9D20-2FC456303796}" srcOrd="0" destOrd="0" presId="urn:microsoft.com/office/officeart/2008/layout/LinedList"/>
    <dgm:cxn modelId="{A49A92B7-CEDC-4507-9E2E-C985F9AD4C00}" type="presOf" srcId="{4F1C6BD4-23E8-4CC3-AF09-811B5153ED1B}" destId="{478B2D1D-0D15-4F8B-AE6D-2A7C1D45E721}" srcOrd="0" destOrd="0" presId="urn:microsoft.com/office/officeart/2008/layout/LinedList"/>
    <dgm:cxn modelId="{497BD5D1-5972-4E85-977C-681638575579}" type="presParOf" srcId="{61DA7F42-6312-4079-8E75-83A0F04B2863}" destId="{06345CDB-33C3-478E-A6D4-03440B2FF1D1}" srcOrd="0" destOrd="0" presId="urn:microsoft.com/office/officeart/2008/layout/LinedList"/>
    <dgm:cxn modelId="{7022126B-AD74-4B5D-8FAD-0AC4E1F839AD}" type="presParOf" srcId="{61DA7F42-6312-4079-8E75-83A0F04B2863}" destId="{76451A6A-F424-4FE0-AA93-5153170F5CFC}" srcOrd="1" destOrd="0" presId="urn:microsoft.com/office/officeart/2008/layout/LinedList"/>
    <dgm:cxn modelId="{B95A6F18-119D-4FC2-9CE6-9773941C9855}" type="presParOf" srcId="{76451A6A-F424-4FE0-AA93-5153170F5CFC}" destId="{A1803B25-0F25-46F8-9D20-2FC456303796}" srcOrd="0" destOrd="0" presId="urn:microsoft.com/office/officeart/2008/layout/LinedList"/>
    <dgm:cxn modelId="{A851313B-DF9F-4057-BC84-C6F90437B3C0}" type="presParOf" srcId="{76451A6A-F424-4FE0-AA93-5153170F5CFC}" destId="{DA780959-D49A-4F5C-880A-18B7B93585FC}" srcOrd="1" destOrd="0" presId="urn:microsoft.com/office/officeart/2008/layout/LinedList"/>
    <dgm:cxn modelId="{2FE142DE-F437-4D8F-903A-7B0E5CE8BC92}" type="presParOf" srcId="{DA780959-D49A-4F5C-880A-18B7B93585FC}" destId="{3AC99992-9C8B-4B69-A31A-5FA1753A65F4}" srcOrd="0" destOrd="0" presId="urn:microsoft.com/office/officeart/2008/layout/LinedList"/>
    <dgm:cxn modelId="{2A5BCFCA-BA37-4568-BDE5-E9C1E376A03C}" type="presParOf" srcId="{DA780959-D49A-4F5C-880A-18B7B93585FC}" destId="{4B016B5B-A147-4AF3-A70C-4E35FDA8EC70}" srcOrd="1" destOrd="0" presId="urn:microsoft.com/office/officeart/2008/layout/LinedList"/>
    <dgm:cxn modelId="{3A0ADEC2-F426-4DC4-BA71-83A68C68B8C6}" type="presParOf" srcId="{4B016B5B-A147-4AF3-A70C-4E35FDA8EC70}" destId="{62DE36BF-35D9-48B9-9ED9-B422C157CC79}" srcOrd="0" destOrd="0" presId="urn:microsoft.com/office/officeart/2008/layout/LinedList"/>
    <dgm:cxn modelId="{AE3C3171-6E70-4C7A-B6F7-CBD836092E33}" type="presParOf" srcId="{4B016B5B-A147-4AF3-A70C-4E35FDA8EC70}" destId="{13D58577-08D4-45C0-8F8A-1D7F050DADB6}" srcOrd="1" destOrd="0" presId="urn:microsoft.com/office/officeart/2008/layout/LinedList"/>
    <dgm:cxn modelId="{267C9C2A-4639-4F0E-86CC-998205967027}" type="presParOf" srcId="{4B016B5B-A147-4AF3-A70C-4E35FDA8EC70}" destId="{AC63907A-AE3F-4785-A097-632758F0B6DF}" srcOrd="2" destOrd="0" presId="urn:microsoft.com/office/officeart/2008/layout/LinedList"/>
    <dgm:cxn modelId="{55E4196B-6AFF-4C8C-BC8E-207B5AAA0198}" type="presParOf" srcId="{DA780959-D49A-4F5C-880A-18B7B93585FC}" destId="{B6232FA7-9AE4-4EE4-85C5-7825A60A1DA7}" srcOrd="2" destOrd="0" presId="urn:microsoft.com/office/officeart/2008/layout/LinedList"/>
    <dgm:cxn modelId="{F3C91191-B5D4-4F6A-998B-7841E4999C23}" type="presParOf" srcId="{DA780959-D49A-4F5C-880A-18B7B93585FC}" destId="{92C30C84-6C71-4763-94E9-16B15D256DD9}" srcOrd="3" destOrd="0" presId="urn:microsoft.com/office/officeart/2008/layout/LinedList"/>
    <dgm:cxn modelId="{C4EC5763-1D3E-45D5-AF2F-5B51BDD57F4A}" type="presParOf" srcId="{DA780959-D49A-4F5C-880A-18B7B93585FC}" destId="{B97275EC-8D18-4B1F-B50D-FCF9FF5645D3}" srcOrd="4" destOrd="0" presId="urn:microsoft.com/office/officeart/2008/layout/LinedList"/>
    <dgm:cxn modelId="{69BDB64C-7C65-4EE3-BB79-6DA241556258}" type="presParOf" srcId="{B97275EC-8D18-4B1F-B50D-FCF9FF5645D3}" destId="{6B5B9964-9A81-406F-A7A1-52811F5CBCC4}" srcOrd="0" destOrd="0" presId="urn:microsoft.com/office/officeart/2008/layout/LinedList"/>
    <dgm:cxn modelId="{4B7CD390-33FE-4E0E-A2F0-8C185B787267}" type="presParOf" srcId="{B97275EC-8D18-4B1F-B50D-FCF9FF5645D3}" destId="{478B2D1D-0D15-4F8B-AE6D-2A7C1D45E721}" srcOrd="1" destOrd="0" presId="urn:microsoft.com/office/officeart/2008/layout/LinedList"/>
    <dgm:cxn modelId="{6A057F19-5DBA-401E-9088-69C6885DAFAD}" type="presParOf" srcId="{B97275EC-8D18-4B1F-B50D-FCF9FF5645D3}" destId="{2F0D7998-2A15-452A-87BD-147D892F6B3B}" srcOrd="2" destOrd="0" presId="urn:microsoft.com/office/officeart/2008/layout/LinedList"/>
    <dgm:cxn modelId="{6859FDF0-5BD9-4118-8F66-AC928910204C}" type="presParOf" srcId="{DA780959-D49A-4F5C-880A-18B7B93585FC}" destId="{26E0EB7D-41CE-44A9-B9BF-D02709B20CE8}" srcOrd="5" destOrd="0" presId="urn:microsoft.com/office/officeart/2008/layout/LinedList"/>
    <dgm:cxn modelId="{5E6E5108-9147-47A8-837C-852CBBC19145}" type="presParOf" srcId="{DA780959-D49A-4F5C-880A-18B7B93585FC}" destId="{E47F5855-B60C-4374-92AA-E34A7B1B46BF}"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4638E9-B43B-43A2-976C-9151A5EC0425}" type="doc">
      <dgm:prSet loTypeId="urn:microsoft.com/office/officeart/2005/8/layout/process2" loCatId="process" qsTypeId="urn:microsoft.com/office/officeart/2005/8/quickstyle/simple1" qsCatId="simple" csTypeId="urn:microsoft.com/office/officeart/2005/8/colors/accent1_2" csCatId="accent1" phldr="1"/>
      <dgm:spPr/>
    </dgm:pt>
    <dgm:pt modelId="{E4FA6A08-92F9-4897-B92B-83068DF4AFBD}" type="pres">
      <dgm:prSet presAssocID="{B44638E9-B43B-43A2-976C-9151A5EC0425}" presName="linearFlow" presStyleCnt="0">
        <dgm:presLayoutVars>
          <dgm:resizeHandles val="exact"/>
        </dgm:presLayoutVars>
      </dgm:prSet>
      <dgm:spPr/>
    </dgm:pt>
  </dgm:ptLst>
  <dgm:cxnLst>
    <dgm:cxn modelId="{D670A91B-53D7-42F3-873D-0BCD665FE051}" type="presOf" srcId="{B44638E9-B43B-43A2-976C-9151A5EC0425}" destId="{E4FA6A08-92F9-4897-B92B-83068DF4AFBD}" srcOrd="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E4D81C-A08E-417C-9E44-D1F15592C17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0562AE2-10E8-4A18-AA59-B4AF6F1FFB9D}">
      <dgm:prSet phldrT="[Text]"/>
      <dgm:spPr>
        <a:noFill/>
        <a:ln w="57150">
          <a:solidFill>
            <a:schemeClr val="accent2"/>
          </a:solidFill>
        </a:ln>
      </dgm:spPr>
      <dgm:t>
        <a:bodyPr/>
        <a:lstStyle/>
        <a:p>
          <a:r>
            <a:rPr lang="en-US" b="1" dirty="0">
              <a:solidFill>
                <a:schemeClr val="tx1"/>
              </a:solidFill>
            </a:rPr>
            <a:t>Core + </a:t>
          </a:r>
          <a:r>
            <a:rPr lang="en-US" b="1" dirty="0">
              <a:solidFill>
                <a:srgbClr val="2313F5"/>
              </a:solidFill>
            </a:rPr>
            <a:t>Key</a:t>
          </a:r>
          <a:r>
            <a:rPr lang="en-US" b="1" dirty="0">
              <a:solidFill>
                <a:schemeClr val="tx1"/>
              </a:solidFill>
            </a:rPr>
            <a:t> variable </a:t>
          </a:r>
        </a:p>
        <a:p>
          <a:r>
            <a:rPr lang="en-US" b="1" dirty="0">
              <a:solidFill>
                <a:schemeClr val="tx1"/>
              </a:solidFill>
            </a:rPr>
            <a:t>(one </a:t>
          </a:r>
          <a:r>
            <a:rPr lang="en-US" b="1" dirty="0">
              <a:solidFill>
                <a:srgbClr val="2313F5"/>
              </a:solidFill>
            </a:rPr>
            <a:t>Key</a:t>
          </a:r>
          <a:r>
            <a:rPr lang="en-US" b="1" dirty="0">
              <a:solidFill>
                <a:schemeClr val="tx1"/>
              </a:solidFill>
            </a:rPr>
            <a:t> at a time)</a:t>
          </a:r>
        </a:p>
      </dgm:t>
    </dgm:pt>
    <dgm:pt modelId="{62F2EA57-4257-4DAA-937E-F63C802A18BC}" type="parTrans" cxnId="{51C8B170-E67B-4D42-8380-060FF618544C}">
      <dgm:prSet/>
      <dgm:spPr/>
      <dgm:t>
        <a:bodyPr/>
        <a:lstStyle/>
        <a:p>
          <a:endParaRPr lang="en-US"/>
        </a:p>
      </dgm:t>
    </dgm:pt>
    <dgm:pt modelId="{1C1511DB-8AE7-49C0-BC52-3ED083B3864D}" type="sibTrans" cxnId="{51C8B170-E67B-4D42-8380-060FF618544C}">
      <dgm:prSet/>
      <dgm:spPr/>
      <dgm:t>
        <a:bodyPr/>
        <a:lstStyle/>
        <a:p>
          <a:endParaRPr lang="en-US"/>
        </a:p>
      </dgm:t>
    </dgm:pt>
    <dgm:pt modelId="{D3DDF7AF-6F19-426E-BC55-3C4850DCD516}">
      <dgm:prSet phldrT="[Text]" custT="1"/>
      <dgm:spPr>
        <a:solidFill>
          <a:schemeClr val="bg1">
            <a:lumMod val="95000"/>
            <a:alpha val="90000"/>
          </a:schemeClr>
        </a:solidFill>
        <a:ln>
          <a:noFill/>
        </a:ln>
      </dgm:spPr>
      <dgm:t>
        <a:bodyPr/>
        <a:lstStyle/>
        <a:p>
          <a:pPr marL="398463" indent="-398463">
            <a:buClr>
              <a:schemeClr val="accent2"/>
            </a:buClr>
            <a:buFont typeface="Sylfaen" panose="010A0502050306030303" pitchFamily="18" charset="0"/>
            <a:buChar char="»"/>
          </a:pPr>
          <a:r>
            <a:rPr lang="en-US" sz="2800" cap="none" spc="0" dirty="0">
              <a:solidFill>
                <a:schemeClr val="tx1"/>
              </a:solidFill>
            </a:rPr>
            <a:t>Age Group  </a:t>
          </a:r>
          <a:r>
            <a:rPr lang="en-US" sz="2800" b="1" cap="none" spc="0" dirty="0">
              <a:solidFill>
                <a:schemeClr val="tx1"/>
              </a:solidFill>
            </a:rPr>
            <a:t>x</a:t>
          </a:r>
          <a:r>
            <a:rPr lang="en-US" sz="2800" cap="none" spc="0" dirty="0">
              <a:solidFill>
                <a:schemeClr val="tx1"/>
              </a:solidFill>
            </a:rPr>
            <a:t>  Sex  </a:t>
          </a:r>
          <a:r>
            <a:rPr lang="en-US" sz="2800" b="1" cap="none" spc="0" dirty="0">
              <a:solidFill>
                <a:schemeClr val="tx1"/>
              </a:solidFill>
            </a:rPr>
            <a:t>x </a:t>
          </a:r>
          <a:r>
            <a:rPr lang="en-US" sz="2800" cap="none" spc="0" dirty="0">
              <a:solidFill>
                <a:schemeClr val="tx1"/>
              </a:solidFill>
            </a:rPr>
            <a:t> Race/ethnicity  </a:t>
          </a:r>
          <a:r>
            <a:rPr lang="en-US" sz="2800" b="1" cap="none" spc="0" dirty="0">
              <a:solidFill>
                <a:schemeClr val="tx1"/>
              </a:solidFill>
            </a:rPr>
            <a:t>x </a:t>
          </a:r>
          <a:r>
            <a:rPr lang="en-US" sz="2800" cap="none" spc="0" dirty="0">
              <a:solidFill>
                <a:schemeClr val="tx1"/>
              </a:solidFill>
            </a:rPr>
            <a:t> Borough  </a:t>
          </a:r>
          <a:r>
            <a:rPr lang="en-US" sz="2800" b="1" cap="none" spc="0" dirty="0">
              <a:solidFill>
                <a:schemeClr val="tx1"/>
              </a:solidFill>
            </a:rPr>
            <a:t>x</a:t>
          </a:r>
          <a:r>
            <a:rPr lang="en-US" sz="2800" cap="none" spc="0" dirty="0">
              <a:solidFill>
                <a:schemeClr val="tx1"/>
              </a:solidFill>
            </a:rPr>
            <a:t>  </a:t>
          </a:r>
          <a:r>
            <a:rPr lang="en-US" sz="2800" b="1" cap="none" spc="0" dirty="0">
              <a:solidFill>
                <a:srgbClr val="3333FF"/>
              </a:solidFill>
            </a:rPr>
            <a:t>Key Variable </a:t>
          </a:r>
          <a:r>
            <a:rPr lang="en-US" sz="2800" b="1" i="1" cap="none" spc="0" dirty="0">
              <a:solidFill>
                <a:srgbClr val="3333FF"/>
              </a:solidFill>
            </a:rPr>
            <a:t>a</a:t>
          </a:r>
          <a:endParaRPr lang="en-US" sz="2800" i="1" dirty="0"/>
        </a:p>
      </dgm:t>
    </dgm:pt>
    <dgm:pt modelId="{2C0C8D42-28AE-4125-B634-69F38A1298E1}" type="parTrans" cxnId="{B219E673-1A19-4642-9B5F-3AFD44ED7554}">
      <dgm:prSet/>
      <dgm:spPr/>
      <dgm:t>
        <a:bodyPr/>
        <a:lstStyle/>
        <a:p>
          <a:endParaRPr lang="en-US"/>
        </a:p>
      </dgm:t>
    </dgm:pt>
    <dgm:pt modelId="{B4DAC947-F26D-4113-8069-41DE14869227}" type="sibTrans" cxnId="{B219E673-1A19-4642-9B5F-3AFD44ED7554}">
      <dgm:prSet/>
      <dgm:spPr/>
      <dgm:t>
        <a:bodyPr/>
        <a:lstStyle/>
        <a:p>
          <a:endParaRPr lang="en-US"/>
        </a:p>
      </dgm:t>
    </dgm:pt>
    <dgm:pt modelId="{E96D229E-7925-4E60-8019-04A3318A55E1}">
      <dgm:prSet phldrT="[Text]"/>
      <dgm:spPr>
        <a:noFill/>
        <a:ln w="57150">
          <a:solidFill>
            <a:schemeClr val="accent2"/>
          </a:solidFill>
        </a:ln>
      </dgm:spPr>
      <dgm:t>
        <a:bodyPr/>
        <a:lstStyle/>
        <a:p>
          <a:r>
            <a:rPr lang="en-US" b="1" dirty="0">
              <a:solidFill>
                <a:schemeClr val="tx1"/>
              </a:solidFill>
            </a:rPr>
            <a:t>Weighted N (population) less than 100 flagged as high-risk</a:t>
          </a:r>
        </a:p>
      </dgm:t>
    </dgm:pt>
    <dgm:pt modelId="{3A5C4F1C-89C1-4075-841E-78FD53D42C5E}" type="parTrans" cxnId="{57BEEF1E-26B9-451D-A7C7-14036BC05D85}">
      <dgm:prSet/>
      <dgm:spPr/>
      <dgm:t>
        <a:bodyPr/>
        <a:lstStyle/>
        <a:p>
          <a:endParaRPr lang="en-US"/>
        </a:p>
      </dgm:t>
    </dgm:pt>
    <dgm:pt modelId="{56A96249-7E56-4700-848B-47230889210D}" type="sibTrans" cxnId="{57BEEF1E-26B9-451D-A7C7-14036BC05D85}">
      <dgm:prSet/>
      <dgm:spPr/>
      <dgm:t>
        <a:bodyPr/>
        <a:lstStyle/>
        <a:p>
          <a:endParaRPr lang="en-US"/>
        </a:p>
      </dgm:t>
    </dgm:pt>
    <dgm:pt modelId="{AEE68BB6-8FB4-4F41-82DB-C6FEA9058E29}">
      <dgm:prSet phldrT="[Text]" custT="1"/>
      <dgm:spPr>
        <a:solidFill>
          <a:schemeClr val="bg1">
            <a:lumMod val="95000"/>
            <a:alpha val="90000"/>
          </a:schemeClr>
        </a:solidFill>
        <a:ln>
          <a:noFill/>
        </a:ln>
      </dgm:spPr>
      <dgm:t>
        <a:bodyPr/>
        <a:lstStyle/>
        <a:p>
          <a:pPr marL="347663" indent="-347663">
            <a:buClr>
              <a:schemeClr val="accent2"/>
            </a:buClr>
            <a:buFont typeface="Sylfaen" panose="010A0502050306030303" pitchFamily="18" charset="0"/>
            <a:buChar char="»"/>
          </a:pPr>
          <a:r>
            <a:rPr lang="en-US" sz="2800" b="1" dirty="0"/>
            <a:t>Weighted N method </a:t>
          </a:r>
          <a:r>
            <a:rPr lang="en-US" sz="2800" dirty="0"/>
            <a:t>- i.e., the estimated population of these records in this combination are less than 100</a:t>
          </a:r>
        </a:p>
      </dgm:t>
    </dgm:pt>
    <dgm:pt modelId="{D6CBCA21-4AB7-43A8-91A9-6286715D3A96}" type="parTrans" cxnId="{06D2F0FB-59E3-4BEA-887D-EC8005979609}">
      <dgm:prSet/>
      <dgm:spPr/>
      <dgm:t>
        <a:bodyPr/>
        <a:lstStyle/>
        <a:p>
          <a:endParaRPr lang="en-US"/>
        </a:p>
      </dgm:t>
    </dgm:pt>
    <dgm:pt modelId="{EE02F0BA-754C-43A2-88A9-BF3C6CE58972}" type="sibTrans" cxnId="{06D2F0FB-59E3-4BEA-887D-EC8005979609}">
      <dgm:prSet/>
      <dgm:spPr/>
      <dgm:t>
        <a:bodyPr/>
        <a:lstStyle/>
        <a:p>
          <a:endParaRPr lang="en-US"/>
        </a:p>
      </dgm:t>
    </dgm:pt>
    <dgm:pt modelId="{692798C6-45D7-45EE-9A3F-EB5A74752231}">
      <dgm:prSet custT="1"/>
      <dgm:spPr>
        <a:solidFill>
          <a:schemeClr val="bg1">
            <a:lumMod val="95000"/>
            <a:alpha val="90000"/>
          </a:schemeClr>
        </a:solidFill>
        <a:ln>
          <a:noFill/>
        </a:ln>
      </dgm:spPr>
      <dgm:t>
        <a:bodyPr/>
        <a:lstStyle/>
        <a:p>
          <a:pPr marL="398463" indent="-398463">
            <a:buClr>
              <a:schemeClr val="accent2"/>
            </a:buClr>
            <a:buFont typeface="Sylfaen" panose="010A0502050306030303" pitchFamily="18" charset="0"/>
            <a:buChar char="»"/>
          </a:pPr>
          <a:r>
            <a:rPr lang="en-US" sz="2800" dirty="0"/>
            <a:t>25 Key</a:t>
          </a:r>
          <a:r>
            <a:rPr lang="en-US" sz="2800" cap="none" spc="0" dirty="0">
              <a:solidFill>
                <a:schemeClr val="tx1"/>
              </a:solidFill>
            </a:rPr>
            <a:t> variables identified elevated risk of re-identification</a:t>
          </a:r>
          <a:endParaRPr lang="en-US" sz="2800" dirty="0"/>
        </a:p>
      </dgm:t>
    </dgm:pt>
    <dgm:pt modelId="{9E3E4D5F-A312-4161-BA8E-C41A26644ABF}" type="parTrans" cxnId="{6F78A2D3-E46B-44BB-AAA6-91E5E0EED017}">
      <dgm:prSet/>
      <dgm:spPr/>
      <dgm:t>
        <a:bodyPr/>
        <a:lstStyle/>
        <a:p>
          <a:endParaRPr lang="en-US"/>
        </a:p>
      </dgm:t>
    </dgm:pt>
    <dgm:pt modelId="{09842A59-8693-4475-8C74-E5CFDDEFC91D}" type="sibTrans" cxnId="{6F78A2D3-E46B-44BB-AAA6-91E5E0EED017}">
      <dgm:prSet/>
      <dgm:spPr/>
      <dgm:t>
        <a:bodyPr/>
        <a:lstStyle/>
        <a:p>
          <a:endParaRPr lang="en-US"/>
        </a:p>
      </dgm:t>
    </dgm:pt>
    <dgm:pt modelId="{F3D91A9D-E8FD-483C-BA01-43AED2889291}">
      <dgm:prSet phldrT="[Text]" custT="1"/>
      <dgm:spPr>
        <a:solidFill>
          <a:schemeClr val="bg1">
            <a:lumMod val="95000"/>
            <a:alpha val="90000"/>
          </a:schemeClr>
        </a:solidFill>
        <a:ln>
          <a:noFill/>
        </a:ln>
      </dgm:spPr>
      <dgm:t>
        <a:bodyPr/>
        <a:lstStyle/>
        <a:p>
          <a:pPr marL="398463" indent="-398463">
            <a:buClr>
              <a:schemeClr val="accent2"/>
            </a:buClr>
            <a:buFont typeface="Sylfaen" panose="010A0502050306030303" pitchFamily="18" charset="0"/>
            <a:buChar char="»"/>
          </a:pPr>
          <a:endParaRPr lang="en-US" sz="500" dirty="0"/>
        </a:p>
      </dgm:t>
    </dgm:pt>
    <dgm:pt modelId="{213B5FCD-7EDB-43DB-A770-FDC50572C7B6}" type="parTrans" cxnId="{4B84BECC-D017-4B91-89FD-F59146989AD0}">
      <dgm:prSet/>
      <dgm:spPr/>
      <dgm:t>
        <a:bodyPr/>
        <a:lstStyle/>
        <a:p>
          <a:endParaRPr lang="en-US"/>
        </a:p>
      </dgm:t>
    </dgm:pt>
    <dgm:pt modelId="{6F56F479-D3A8-437D-AEE5-73FDC0706F31}" type="sibTrans" cxnId="{4B84BECC-D017-4B91-89FD-F59146989AD0}">
      <dgm:prSet/>
      <dgm:spPr/>
      <dgm:t>
        <a:bodyPr/>
        <a:lstStyle/>
        <a:p>
          <a:endParaRPr lang="en-US"/>
        </a:p>
      </dgm:t>
    </dgm:pt>
    <dgm:pt modelId="{12543872-9489-472D-93F4-FB955117C19B}" type="pres">
      <dgm:prSet presAssocID="{2DE4D81C-A08E-417C-9E44-D1F15592C178}" presName="Name0" presStyleCnt="0">
        <dgm:presLayoutVars>
          <dgm:dir/>
          <dgm:animLvl val="lvl"/>
          <dgm:resizeHandles val="exact"/>
        </dgm:presLayoutVars>
      </dgm:prSet>
      <dgm:spPr/>
    </dgm:pt>
    <dgm:pt modelId="{E3DD5EBF-F204-4557-B77F-385812169BD5}" type="pres">
      <dgm:prSet presAssocID="{90562AE2-10E8-4A18-AA59-B4AF6F1FFB9D}" presName="linNode" presStyleCnt="0"/>
      <dgm:spPr/>
    </dgm:pt>
    <dgm:pt modelId="{86E7776F-E5EB-42E2-A424-0E2FE0D3DB3C}" type="pres">
      <dgm:prSet presAssocID="{90562AE2-10E8-4A18-AA59-B4AF6F1FFB9D}" presName="parentText" presStyleLbl="node1" presStyleIdx="0" presStyleCnt="2" custLinFactNeighborX="-2600" custLinFactNeighborY="-2">
        <dgm:presLayoutVars>
          <dgm:chMax val="1"/>
          <dgm:bulletEnabled val="1"/>
        </dgm:presLayoutVars>
      </dgm:prSet>
      <dgm:spPr/>
    </dgm:pt>
    <dgm:pt modelId="{AEF110AB-7026-448C-A36F-F4521DE536A8}" type="pres">
      <dgm:prSet presAssocID="{90562AE2-10E8-4A18-AA59-B4AF6F1FFB9D}" presName="descendantText" presStyleLbl="alignAccFollowNode1" presStyleIdx="0" presStyleCnt="2">
        <dgm:presLayoutVars>
          <dgm:bulletEnabled val="1"/>
        </dgm:presLayoutVars>
      </dgm:prSet>
      <dgm:spPr/>
    </dgm:pt>
    <dgm:pt modelId="{65819DD0-7715-4EE1-B162-CBDF3A9CD62A}" type="pres">
      <dgm:prSet presAssocID="{1C1511DB-8AE7-49C0-BC52-3ED083B3864D}" presName="sp" presStyleCnt="0"/>
      <dgm:spPr/>
    </dgm:pt>
    <dgm:pt modelId="{AB8EB0C8-3F0C-48B0-AADB-A351EAE2B000}" type="pres">
      <dgm:prSet presAssocID="{E96D229E-7925-4E60-8019-04A3318A55E1}" presName="linNode" presStyleCnt="0"/>
      <dgm:spPr/>
    </dgm:pt>
    <dgm:pt modelId="{F073F370-76E4-4E82-A6B2-9E89191929D6}" type="pres">
      <dgm:prSet presAssocID="{E96D229E-7925-4E60-8019-04A3318A55E1}" presName="parentText" presStyleLbl="node1" presStyleIdx="1" presStyleCnt="2">
        <dgm:presLayoutVars>
          <dgm:chMax val="1"/>
          <dgm:bulletEnabled val="1"/>
        </dgm:presLayoutVars>
      </dgm:prSet>
      <dgm:spPr/>
    </dgm:pt>
    <dgm:pt modelId="{DB08339A-DDCB-4951-93C5-6169806E6CC5}" type="pres">
      <dgm:prSet presAssocID="{E96D229E-7925-4E60-8019-04A3318A55E1}" presName="descendantText" presStyleLbl="alignAccFollowNode1" presStyleIdx="1" presStyleCnt="2">
        <dgm:presLayoutVars>
          <dgm:bulletEnabled val="1"/>
        </dgm:presLayoutVars>
      </dgm:prSet>
      <dgm:spPr/>
    </dgm:pt>
  </dgm:ptLst>
  <dgm:cxnLst>
    <dgm:cxn modelId="{22E70200-C251-419D-A13A-2252CEDBD7A6}" type="presOf" srcId="{2DE4D81C-A08E-417C-9E44-D1F15592C178}" destId="{12543872-9489-472D-93F4-FB955117C19B}" srcOrd="0" destOrd="0" presId="urn:microsoft.com/office/officeart/2005/8/layout/vList5"/>
    <dgm:cxn modelId="{2C32A60A-10C1-432A-A828-E79DA03A6595}" type="presOf" srcId="{692798C6-45D7-45EE-9A3F-EB5A74752231}" destId="{AEF110AB-7026-448C-A36F-F4521DE536A8}" srcOrd="0" destOrd="2" presId="urn:microsoft.com/office/officeart/2005/8/layout/vList5"/>
    <dgm:cxn modelId="{57BEEF1E-26B9-451D-A7C7-14036BC05D85}" srcId="{2DE4D81C-A08E-417C-9E44-D1F15592C178}" destId="{E96D229E-7925-4E60-8019-04A3318A55E1}" srcOrd="1" destOrd="0" parTransId="{3A5C4F1C-89C1-4075-841E-78FD53D42C5E}" sibTransId="{56A96249-7E56-4700-848B-47230889210D}"/>
    <dgm:cxn modelId="{91987C2B-EDA9-4ECB-BFA0-935C18C353AA}" type="presOf" srcId="{D3DDF7AF-6F19-426E-BC55-3C4850DCD516}" destId="{AEF110AB-7026-448C-A36F-F4521DE536A8}" srcOrd="0" destOrd="0" presId="urn:microsoft.com/office/officeart/2005/8/layout/vList5"/>
    <dgm:cxn modelId="{79922232-3685-46AB-80FF-E428F7E5F7D9}" type="presOf" srcId="{F3D91A9D-E8FD-483C-BA01-43AED2889291}" destId="{AEF110AB-7026-448C-A36F-F4521DE536A8}" srcOrd="0" destOrd="1" presId="urn:microsoft.com/office/officeart/2005/8/layout/vList5"/>
    <dgm:cxn modelId="{8F2AE761-8ED8-43A2-AB3A-D1660376453E}" type="presOf" srcId="{AEE68BB6-8FB4-4F41-82DB-C6FEA9058E29}" destId="{DB08339A-DDCB-4951-93C5-6169806E6CC5}" srcOrd="0" destOrd="0" presId="urn:microsoft.com/office/officeart/2005/8/layout/vList5"/>
    <dgm:cxn modelId="{51C8B170-E67B-4D42-8380-060FF618544C}" srcId="{2DE4D81C-A08E-417C-9E44-D1F15592C178}" destId="{90562AE2-10E8-4A18-AA59-B4AF6F1FFB9D}" srcOrd="0" destOrd="0" parTransId="{62F2EA57-4257-4DAA-937E-F63C802A18BC}" sibTransId="{1C1511DB-8AE7-49C0-BC52-3ED083B3864D}"/>
    <dgm:cxn modelId="{B219E673-1A19-4642-9B5F-3AFD44ED7554}" srcId="{90562AE2-10E8-4A18-AA59-B4AF6F1FFB9D}" destId="{D3DDF7AF-6F19-426E-BC55-3C4850DCD516}" srcOrd="0" destOrd="0" parTransId="{2C0C8D42-28AE-4125-B634-69F38A1298E1}" sibTransId="{B4DAC947-F26D-4113-8069-41DE14869227}"/>
    <dgm:cxn modelId="{B8CBD1AF-4C9D-47BA-A283-1AD01571DC78}" type="presOf" srcId="{E96D229E-7925-4E60-8019-04A3318A55E1}" destId="{F073F370-76E4-4E82-A6B2-9E89191929D6}" srcOrd="0" destOrd="0" presId="urn:microsoft.com/office/officeart/2005/8/layout/vList5"/>
    <dgm:cxn modelId="{AA114BBF-63E3-424A-A662-38B40C2ED54C}" type="presOf" srcId="{90562AE2-10E8-4A18-AA59-B4AF6F1FFB9D}" destId="{86E7776F-E5EB-42E2-A424-0E2FE0D3DB3C}" srcOrd="0" destOrd="0" presId="urn:microsoft.com/office/officeart/2005/8/layout/vList5"/>
    <dgm:cxn modelId="{4B84BECC-D017-4B91-89FD-F59146989AD0}" srcId="{90562AE2-10E8-4A18-AA59-B4AF6F1FFB9D}" destId="{F3D91A9D-E8FD-483C-BA01-43AED2889291}" srcOrd="1" destOrd="0" parTransId="{213B5FCD-7EDB-43DB-A770-FDC50572C7B6}" sibTransId="{6F56F479-D3A8-437D-AEE5-73FDC0706F31}"/>
    <dgm:cxn modelId="{6F78A2D3-E46B-44BB-AAA6-91E5E0EED017}" srcId="{90562AE2-10E8-4A18-AA59-B4AF6F1FFB9D}" destId="{692798C6-45D7-45EE-9A3F-EB5A74752231}" srcOrd="2" destOrd="0" parTransId="{9E3E4D5F-A312-4161-BA8E-C41A26644ABF}" sibTransId="{09842A59-8693-4475-8C74-E5CFDDEFC91D}"/>
    <dgm:cxn modelId="{06D2F0FB-59E3-4BEA-887D-EC8005979609}" srcId="{E96D229E-7925-4E60-8019-04A3318A55E1}" destId="{AEE68BB6-8FB4-4F41-82DB-C6FEA9058E29}" srcOrd="0" destOrd="0" parTransId="{D6CBCA21-4AB7-43A8-91A9-6286715D3A96}" sibTransId="{EE02F0BA-754C-43A2-88A9-BF3C6CE58972}"/>
    <dgm:cxn modelId="{87E4BB28-2545-4987-8B72-C36EEE229CC6}" type="presParOf" srcId="{12543872-9489-472D-93F4-FB955117C19B}" destId="{E3DD5EBF-F204-4557-B77F-385812169BD5}" srcOrd="0" destOrd="0" presId="urn:microsoft.com/office/officeart/2005/8/layout/vList5"/>
    <dgm:cxn modelId="{839FDAED-6D4F-48A1-B080-419C11923E3F}" type="presParOf" srcId="{E3DD5EBF-F204-4557-B77F-385812169BD5}" destId="{86E7776F-E5EB-42E2-A424-0E2FE0D3DB3C}" srcOrd="0" destOrd="0" presId="urn:microsoft.com/office/officeart/2005/8/layout/vList5"/>
    <dgm:cxn modelId="{E113D0A8-C255-4D78-85DD-0D653C577ADB}" type="presParOf" srcId="{E3DD5EBF-F204-4557-B77F-385812169BD5}" destId="{AEF110AB-7026-448C-A36F-F4521DE536A8}" srcOrd="1" destOrd="0" presId="urn:microsoft.com/office/officeart/2005/8/layout/vList5"/>
    <dgm:cxn modelId="{BA4B64DD-7F4F-4BCE-9067-FC315EACFBA4}" type="presParOf" srcId="{12543872-9489-472D-93F4-FB955117C19B}" destId="{65819DD0-7715-4EE1-B162-CBDF3A9CD62A}" srcOrd="1" destOrd="0" presId="urn:microsoft.com/office/officeart/2005/8/layout/vList5"/>
    <dgm:cxn modelId="{6F53428A-626B-433E-A15C-CA1152FF75F5}" type="presParOf" srcId="{12543872-9489-472D-93F4-FB955117C19B}" destId="{AB8EB0C8-3F0C-48B0-AADB-A351EAE2B000}" srcOrd="2" destOrd="0" presId="urn:microsoft.com/office/officeart/2005/8/layout/vList5"/>
    <dgm:cxn modelId="{239EB1C8-B0B0-4F3F-8982-8438E80EFF2C}" type="presParOf" srcId="{AB8EB0C8-3F0C-48B0-AADB-A351EAE2B000}" destId="{F073F370-76E4-4E82-A6B2-9E89191929D6}" srcOrd="0" destOrd="0" presId="urn:microsoft.com/office/officeart/2005/8/layout/vList5"/>
    <dgm:cxn modelId="{186C1B35-EEFD-4F4F-B4B4-9895A42C5AE9}" type="presParOf" srcId="{AB8EB0C8-3F0C-48B0-AADB-A351EAE2B000}" destId="{DB08339A-DDCB-4951-93C5-6169806E6CC5}" srcOrd="1" destOrd="0" presId="urn:microsoft.com/office/officeart/2005/8/layout/vList5"/>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767DA8-B0B3-4412-8F47-E47123B740A3}" type="doc">
      <dgm:prSet loTypeId="urn:microsoft.com/office/officeart/2005/8/layout/hierarchy1" loCatId="hierarchy" qsTypeId="urn:microsoft.com/office/officeart/2005/8/quickstyle/simple1" qsCatId="simple" csTypeId="urn:microsoft.com/office/officeart/2005/8/colors/accent4_2" csCatId="accent4" phldr="1"/>
      <dgm:spPr/>
      <dgm:t>
        <a:bodyPr/>
        <a:lstStyle/>
        <a:p>
          <a:endParaRPr lang="en-US"/>
        </a:p>
      </dgm:t>
    </dgm:pt>
    <dgm:pt modelId="{E349DB31-45CA-4E0E-AC4B-8CE8D2906CE5}">
      <dgm:prSet/>
      <dgm:spPr>
        <a:ln>
          <a:solidFill>
            <a:schemeClr val="accent3"/>
          </a:solidFill>
        </a:ln>
      </dgm:spPr>
      <dgm:t>
        <a:bodyPr/>
        <a:lstStyle/>
        <a:p>
          <a:pPr>
            <a:lnSpc>
              <a:spcPct val="100000"/>
            </a:lnSpc>
          </a:pPr>
          <a:r>
            <a:rPr lang="en-US" b="1" dirty="0"/>
            <a:t>Suppression </a:t>
          </a:r>
        </a:p>
      </dgm:t>
    </dgm:pt>
    <dgm:pt modelId="{728193F0-B65C-4AA6-BE82-18A08CC9D8F4}" type="parTrans" cxnId="{FA35CD9D-5E35-48A6-853D-68E12857EFE1}">
      <dgm:prSet/>
      <dgm:spPr/>
      <dgm:t>
        <a:bodyPr/>
        <a:lstStyle/>
        <a:p>
          <a:endParaRPr lang="en-US"/>
        </a:p>
      </dgm:t>
    </dgm:pt>
    <dgm:pt modelId="{554AF213-3FA4-4DD6-9C8B-92F84F69E73C}" type="sibTrans" cxnId="{FA35CD9D-5E35-48A6-853D-68E12857EFE1}">
      <dgm:prSet/>
      <dgm:spPr/>
      <dgm:t>
        <a:bodyPr/>
        <a:lstStyle/>
        <a:p>
          <a:endParaRPr lang="en-US"/>
        </a:p>
      </dgm:t>
    </dgm:pt>
    <dgm:pt modelId="{F0E1DE1E-E3A3-43B5-A36B-B3A1AC0EB195}">
      <dgm:prSet/>
      <dgm:spPr>
        <a:ln>
          <a:solidFill>
            <a:schemeClr val="accent3"/>
          </a:solidFill>
        </a:ln>
      </dgm:spPr>
      <dgm:t>
        <a:bodyPr/>
        <a:lstStyle/>
        <a:p>
          <a:pPr>
            <a:lnSpc>
              <a:spcPct val="100000"/>
            </a:lnSpc>
          </a:pPr>
          <a:r>
            <a:rPr lang="en-US" b="0" dirty="0"/>
            <a:t>Partial Synthesis – </a:t>
          </a:r>
          <a:r>
            <a:rPr lang="en-US" b="1" dirty="0"/>
            <a:t>DPMPM</a:t>
          </a:r>
        </a:p>
      </dgm:t>
    </dgm:pt>
    <dgm:pt modelId="{59738298-5C65-4027-BC21-36E29947E674}" type="parTrans" cxnId="{A8CDACEC-2521-4A0B-B37B-FFB99069251D}">
      <dgm:prSet/>
      <dgm:spPr/>
      <dgm:t>
        <a:bodyPr/>
        <a:lstStyle/>
        <a:p>
          <a:endParaRPr lang="en-US"/>
        </a:p>
      </dgm:t>
    </dgm:pt>
    <dgm:pt modelId="{7A7DFF5E-BA28-4511-BD03-0F7CDB6B999B}" type="sibTrans" cxnId="{A8CDACEC-2521-4A0B-B37B-FFB99069251D}">
      <dgm:prSet/>
      <dgm:spPr/>
      <dgm:t>
        <a:bodyPr/>
        <a:lstStyle/>
        <a:p>
          <a:endParaRPr lang="en-US"/>
        </a:p>
      </dgm:t>
    </dgm:pt>
    <dgm:pt modelId="{A2A65D44-915B-4112-82C2-05A11B051E96}">
      <dgm:prSet/>
      <dgm:spPr>
        <a:ln>
          <a:solidFill>
            <a:schemeClr val="accent3"/>
          </a:solidFill>
        </a:ln>
      </dgm:spPr>
      <dgm:t>
        <a:bodyPr/>
        <a:lstStyle/>
        <a:p>
          <a:pPr>
            <a:lnSpc>
              <a:spcPct val="100000"/>
            </a:lnSpc>
          </a:pPr>
          <a:r>
            <a:rPr lang="en-US" dirty="0"/>
            <a:t>Partial Synthesis – </a:t>
          </a:r>
          <a:r>
            <a:rPr lang="en-US" b="1" dirty="0"/>
            <a:t>CART</a:t>
          </a:r>
          <a:r>
            <a:rPr lang="en-US" dirty="0"/>
            <a:t> </a:t>
          </a:r>
        </a:p>
      </dgm:t>
    </dgm:pt>
    <dgm:pt modelId="{05E429C1-EFA1-4BF3-B207-22C549FBE438}" type="parTrans" cxnId="{0EBE703E-F76C-46F0-803F-13960ACE3E78}">
      <dgm:prSet/>
      <dgm:spPr/>
      <dgm:t>
        <a:bodyPr/>
        <a:lstStyle/>
        <a:p>
          <a:endParaRPr lang="en-US"/>
        </a:p>
      </dgm:t>
    </dgm:pt>
    <dgm:pt modelId="{1116F037-9BB9-469A-97CE-420676BBDBF0}" type="sibTrans" cxnId="{0EBE703E-F76C-46F0-803F-13960ACE3E78}">
      <dgm:prSet/>
      <dgm:spPr/>
      <dgm:t>
        <a:bodyPr/>
        <a:lstStyle/>
        <a:p>
          <a:endParaRPr lang="en-US"/>
        </a:p>
      </dgm:t>
    </dgm:pt>
    <dgm:pt modelId="{41215C9E-115A-46C5-BF9E-7DCAA12973BF}" type="pres">
      <dgm:prSet presAssocID="{00767DA8-B0B3-4412-8F47-E47123B740A3}" presName="hierChild1" presStyleCnt="0">
        <dgm:presLayoutVars>
          <dgm:chPref val="1"/>
          <dgm:dir/>
          <dgm:animOne val="branch"/>
          <dgm:animLvl val="lvl"/>
          <dgm:resizeHandles/>
        </dgm:presLayoutVars>
      </dgm:prSet>
      <dgm:spPr/>
    </dgm:pt>
    <dgm:pt modelId="{0672CCE2-5E7B-4E5F-A28E-E425E1376045}" type="pres">
      <dgm:prSet presAssocID="{E349DB31-45CA-4E0E-AC4B-8CE8D2906CE5}" presName="hierRoot1" presStyleCnt="0"/>
      <dgm:spPr/>
    </dgm:pt>
    <dgm:pt modelId="{B85930A8-D019-494B-95F2-766110BE96FE}" type="pres">
      <dgm:prSet presAssocID="{E349DB31-45CA-4E0E-AC4B-8CE8D2906CE5}" presName="composite" presStyleCnt="0"/>
      <dgm:spPr/>
    </dgm:pt>
    <dgm:pt modelId="{947FFA09-1312-4F23-BF36-83AA8AE68835}" type="pres">
      <dgm:prSet presAssocID="{E349DB31-45CA-4E0E-AC4B-8CE8D2906CE5}" presName="background" presStyleLbl="node0" presStyleIdx="0" presStyleCnt="3"/>
      <dgm:spPr>
        <a:solidFill>
          <a:schemeClr val="accent3"/>
        </a:solidFill>
      </dgm:spPr>
    </dgm:pt>
    <dgm:pt modelId="{50662A22-8164-4725-A43E-5DC0C19C0A69}" type="pres">
      <dgm:prSet presAssocID="{E349DB31-45CA-4E0E-AC4B-8CE8D2906CE5}" presName="text" presStyleLbl="fgAcc0" presStyleIdx="0" presStyleCnt="3" custScaleX="151054" custScaleY="96538" custLinFactNeighborX="364" custLinFactNeighborY="-24881">
        <dgm:presLayoutVars>
          <dgm:chPref val="3"/>
        </dgm:presLayoutVars>
      </dgm:prSet>
      <dgm:spPr/>
    </dgm:pt>
    <dgm:pt modelId="{0412A51A-B178-4F23-8047-A89A43DD4220}" type="pres">
      <dgm:prSet presAssocID="{E349DB31-45CA-4E0E-AC4B-8CE8D2906CE5}" presName="hierChild2" presStyleCnt="0"/>
      <dgm:spPr/>
    </dgm:pt>
    <dgm:pt modelId="{F5E45DAE-4BCB-46D6-984C-C9F21F7BFFE0}" type="pres">
      <dgm:prSet presAssocID="{F0E1DE1E-E3A3-43B5-A36B-B3A1AC0EB195}" presName="hierRoot1" presStyleCnt="0"/>
      <dgm:spPr/>
    </dgm:pt>
    <dgm:pt modelId="{119E7905-621D-450F-AB92-F1914C6D5F12}" type="pres">
      <dgm:prSet presAssocID="{F0E1DE1E-E3A3-43B5-A36B-B3A1AC0EB195}" presName="composite" presStyleCnt="0"/>
      <dgm:spPr/>
    </dgm:pt>
    <dgm:pt modelId="{CB416496-808D-451F-86FF-E58D72007F1B}" type="pres">
      <dgm:prSet presAssocID="{F0E1DE1E-E3A3-43B5-A36B-B3A1AC0EB195}" presName="background" presStyleLbl="node0" presStyleIdx="1" presStyleCnt="3"/>
      <dgm:spPr>
        <a:solidFill>
          <a:schemeClr val="accent3"/>
        </a:solidFill>
      </dgm:spPr>
    </dgm:pt>
    <dgm:pt modelId="{04F6DE94-3588-462F-8190-8D5F630BFDAA}" type="pres">
      <dgm:prSet presAssocID="{F0E1DE1E-E3A3-43B5-A36B-B3A1AC0EB195}" presName="text" presStyleLbl="fgAcc0" presStyleIdx="1" presStyleCnt="3" custScaleX="153373" custScaleY="96538" custLinFactNeighborX="2249" custLinFactNeighborY="-22135">
        <dgm:presLayoutVars>
          <dgm:chPref val="3"/>
        </dgm:presLayoutVars>
      </dgm:prSet>
      <dgm:spPr/>
    </dgm:pt>
    <dgm:pt modelId="{77496DC6-1397-4F6C-8D91-88CCE5581C93}" type="pres">
      <dgm:prSet presAssocID="{F0E1DE1E-E3A3-43B5-A36B-B3A1AC0EB195}" presName="hierChild2" presStyleCnt="0"/>
      <dgm:spPr/>
    </dgm:pt>
    <dgm:pt modelId="{9ED3E1FA-1F21-422D-BC93-7B9063384034}" type="pres">
      <dgm:prSet presAssocID="{A2A65D44-915B-4112-82C2-05A11B051E96}" presName="hierRoot1" presStyleCnt="0"/>
      <dgm:spPr/>
    </dgm:pt>
    <dgm:pt modelId="{5BF46D45-376B-4C3B-AA8D-B8AD3D971713}" type="pres">
      <dgm:prSet presAssocID="{A2A65D44-915B-4112-82C2-05A11B051E96}" presName="composite" presStyleCnt="0"/>
      <dgm:spPr/>
    </dgm:pt>
    <dgm:pt modelId="{BED4AD14-F23B-4FAD-9826-7A0308400B77}" type="pres">
      <dgm:prSet presAssocID="{A2A65D44-915B-4112-82C2-05A11B051E96}" presName="background" presStyleLbl="node0" presStyleIdx="2" presStyleCnt="3"/>
      <dgm:spPr>
        <a:solidFill>
          <a:schemeClr val="accent3"/>
        </a:solidFill>
      </dgm:spPr>
    </dgm:pt>
    <dgm:pt modelId="{0B8F36DB-C61D-4556-8CC4-AA972F8D30B5}" type="pres">
      <dgm:prSet presAssocID="{A2A65D44-915B-4112-82C2-05A11B051E96}" presName="text" presStyleLbl="fgAcc0" presStyleIdx="2" presStyleCnt="3" custScaleX="161298" custScaleY="96538" custLinFactNeighborX="0" custLinFactNeighborY="-24319">
        <dgm:presLayoutVars>
          <dgm:chPref val="3"/>
        </dgm:presLayoutVars>
      </dgm:prSet>
      <dgm:spPr/>
    </dgm:pt>
    <dgm:pt modelId="{8D81538B-8BF0-4009-9438-EB0ED50D340B}" type="pres">
      <dgm:prSet presAssocID="{A2A65D44-915B-4112-82C2-05A11B051E96}" presName="hierChild2" presStyleCnt="0"/>
      <dgm:spPr/>
    </dgm:pt>
  </dgm:ptLst>
  <dgm:cxnLst>
    <dgm:cxn modelId="{0EBE703E-F76C-46F0-803F-13960ACE3E78}" srcId="{00767DA8-B0B3-4412-8F47-E47123B740A3}" destId="{A2A65D44-915B-4112-82C2-05A11B051E96}" srcOrd="2" destOrd="0" parTransId="{05E429C1-EFA1-4BF3-B207-22C549FBE438}" sibTransId="{1116F037-9BB9-469A-97CE-420676BBDBF0}"/>
    <dgm:cxn modelId="{CA940F69-D630-47C5-B0C3-AF2C4D375F7F}" type="presOf" srcId="{A2A65D44-915B-4112-82C2-05A11B051E96}" destId="{0B8F36DB-C61D-4556-8CC4-AA972F8D30B5}" srcOrd="0" destOrd="0" presId="urn:microsoft.com/office/officeart/2005/8/layout/hierarchy1"/>
    <dgm:cxn modelId="{299E1357-3DB3-4DF0-BA9E-80E522405E6A}" type="presOf" srcId="{F0E1DE1E-E3A3-43B5-A36B-B3A1AC0EB195}" destId="{04F6DE94-3588-462F-8190-8D5F630BFDAA}" srcOrd="0" destOrd="0" presId="urn:microsoft.com/office/officeart/2005/8/layout/hierarchy1"/>
    <dgm:cxn modelId="{FA35CD9D-5E35-48A6-853D-68E12857EFE1}" srcId="{00767DA8-B0B3-4412-8F47-E47123B740A3}" destId="{E349DB31-45CA-4E0E-AC4B-8CE8D2906CE5}" srcOrd="0" destOrd="0" parTransId="{728193F0-B65C-4AA6-BE82-18A08CC9D8F4}" sibTransId="{554AF213-3FA4-4DD6-9C8B-92F84F69E73C}"/>
    <dgm:cxn modelId="{6BB21FA4-B64E-4FB3-81A0-FFEA54B24750}" type="presOf" srcId="{E349DB31-45CA-4E0E-AC4B-8CE8D2906CE5}" destId="{50662A22-8164-4725-A43E-5DC0C19C0A69}" srcOrd="0" destOrd="0" presId="urn:microsoft.com/office/officeart/2005/8/layout/hierarchy1"/>
    <dgm:cxn modelId="{A8CDACEC-2521-4A0B-B37B-FFB99069251D}" srcId="{00767DA8-B0B3-4412-8F47-E47123B740A3}" destId="{F0E1DE1E-E3A3-43B5-A36B-B3A1AC0EB195}" srcOrd="1" destOrd="0" parTransId="{59738298-5C65-4027-BC21-36E29947E674}" sibTransId="{7A7DFF5E-BA28-4511-BD03-0F7CDB6B999B}"/>
    <dgm:cxn modelId="{6044C2F3-2716-4C34-AF6C-2F600C7A0D06}" type="presOf" srcId="{00767DA8-B0B3-4412-8F47-E47123B740A3}" destId="{41215C9E-115A-46C5-BF9E-7DCAA12973BF}" srcOrd="0" destOrd="0" presId="urn:microsoft.com/office/officeart/2005/8/layout/hierarchy1"/>
    <dgm:cxn modelId="{4FA37362-19F9-41A0-86CC-AC02D5CBDBC5}" type="presParOf" srcId="{41215C9E-115A-46C5-BF9E-7DCAA12973BF}" destId="{0672CCE2-5E7B-4E5F-A28E-E425E1376045}" srcOrd="0" destOrd="0" presId="urn:microsoft.com/office/officeart/2005/8/layout/hierarchy1"/>
    <dgm:cxn modelId="{66E8EFCE-0635-4D5F-9CC5-EE72716AE820}" type="presParOf" srcId="{0672CCE2-5E7B-4E5F-A28E-E425E1376045}" destId="{B85930A8-D019-494B-95F2-766110BE96FE}" srcOrd="0" destOrd="0" presId="urn:microsoft.com/office/officeart/2005/8/layout/hierarchy1"/>
    <dgm:cxn modelId="{C051A65D-C626-40B8-9CB5-5A62E2227E19}" type="presParOf" srcId="{B85930A8-D019-494B-95F2-766110BE96FE}" destId="{947FFA09-1312-4F23-BF36-83AA8AE68835}" srcOrd="0" destOrd="0" presId="urn:microsoft.com/office/officeart/2005/8/layout/hierarchy1"/>
    <dgm:cxn modelId="{099594D2-145A-4900-951A-EE48A43BD94E}" type="presParOf" srcId="{B85930A8-D019-494B-95F2-766110BE96FE}" destId="{50662A22-8164-4725-A43E-5DC0C19C0A69}" srcOrd="1" destOrd="0" presId="urn:microsoft.com/office/officeart/2005/8/layout/hierarchy1"/>
    <dgm:cxn modelId="{11F62E20-767D-4CE5-B0D4-FDA83BFD843D}" type="presParOf" srcId="{0672CCE2-5E7B-4E5F-A28E-E425E1376045}" destId="{0412A51A-B178-4F23-8047-A89A43DD4220}" srcOrd="1" destOrd="0" presId="urn:microsoft.com/office/officeart/2005/8/layout/hierarchy1"/>
    <dgm:cxn modelId="{53B27E3D-B7BE-4D4B-8904-1913EDE960D1}" type="presParOf" srcId="{41215C9E-115A-46C5-BF9E-7DCAA12973BF}" destId="{F5E45DAE-4BCB-46D6-984C-C9F21F7BFFE0}" srcOrd="1" destOrd="0" presId="urn:microsoft.com/office/officeart/2005/8/layout/hierarchy1"/>
    <dgm:cxn modelId="{3CF0D455-4620-4F52-AF90-6AAA4181EC38}" type="presParOf" srcId="{F5E45DAE-4BCB-46D6-984C-C9F21F7BFFE0}" destId="{119E7905-621D-450F-AB92-F1914C6D5F12}" srcOrd="0" destOrd="0" presId="urn:microsoft.com/office/officeart/2005/8/layout/hierarchy1"/>
    <dgm:cxn modelId="{918E17AF-A978-4295-B649-501BCD6AB4DE}" type="presParOf" srcId="{119E7905-621D-450F-AB92-F1914C6D5F12}" destId="{CB416496-808D-451F-86FF-E58D72007F1B}" srcOrd="0" destOrd="0" presId="urn:microsoft.com/office/officeart/2005/8/layout/hierarchy1"/>
    <dgm:cxn modelId="{3E3C9706-6017-4D55-8CCC-4E435A81C4BF}" type="presParOf" srcId="{119E7905-621D-450F-AB92-F1914C6D5F12}" destId="{04F6DE94-3588-462F-8190-8D5F630BFDAA}" srcOrd="1" destOrd="0" presId="urn:microsoft.com/office/officeart/2005/8/layout/hierarchy1"/>
    <dgm:cxn modelId="{B39D9238-CB3F-4F40-8624-05D62D5AA40A}" type="presParOf" srcId="{F5E45DAE-4BCB-46D6-984C-C9F21F7BFFE0}" destId="{77496DC6-1397-4F6C-8D91-88CCE5581C93}" srcOrd="1" destOrd="0" presId="urn:microsoft.com/office/officeart/2005/8/layout/hierarchy1"/>
    <dgm:cxn modelId="{D22B3E48-BC70-4E87-BD85-A888B12E8A5F}" type="presParOf" srcId="{41215C9E-115A-46C5-BF9E-7DCAA12973BF}" destId="{9ED3E1FA-1F21-422D-BC93-7B9063384034}" srcOrd="2" destOrd="0" presId="urn:microsoft.com/office/officeart/2005/8/layout/hierarchy1"/>
    <dgm:cxn modelId="{A6D27ECF-81D3-4A26-80BF-E8B4FBDBF176}" type="presParOf" srcId="{9ED3E1FA-1F21-422D-BC93-7B9063384034}" destId="{5BF46D45-376B-4C3B-AA8D-B8AD3D971713}" srcOrd="0" destOrd="0" presId="urn:microsoft.com/office/officeart/2005/8/layout/hierarchy1"/>
    <dgm:cxn modelId="{CD075FAC-28B1-4BC2-8499-4E35DE5CC3DE}" type="presParOf" srcId="{5BF46D45-376B-4C3B-AA8D-B8AD3D971713}" destId="{BED4AD14-F23B-4FAD-9826-7A0308400B77}" srcOrd="0" destOrd="0" presId="urn:microsoft.com/office/officeart/2005/8/layout/hierarchy1"/>
    <dgm:cxn modelId="{06211341-7CBC-4BB4-A485-C7646E04142A}" type="presParOf" srcId="{5BF46D45-376B-4C3B-AA8D-B8AD3D971713}" destId="{0B8F36DB-C61D-4556-8CC4-AA972F8D30B5}" srcOrd="1" destOrd="0" presId="urn:microsoft.com/office/officeart/2005/8/layout/hierarchy1"/>
    <dgm:cxn modelId="{5F761777-499B-4EC2-B957-BD82E54D7016}" type="presParOf" srcId="{9ED3E1FA-1F21-422D-BC93-7B9063384034}" destId="{8D81538B-8BF0-4009-9438-EB0ED50D340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E6D034-9071-48C0-B23A-6977F77B9AE8}"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6CACFE10-BA98-4702-96B3-2296B1D81876}">
      <dgm:prSet custT="1"/>
      <dgm:spPr>
        <a:solidFill>
          <a:schemeClr val="accent3">
            <a:lumMod val="60000"/>
            <a:lumOff val="40000"/>
          </a:schemeClr>
        </a:solidFill>
      </dgm:spPr>
      <dgm:t>
        <a:bodyPr/>
        <a:lstStyle/>
        <a:p>
          <a:r>
            <a:rPr lang="en-US" sz="2000" b="1" dirty="0">
              <a:solidFill>
                <a:schemeClr val="bg1"/>
              </a:solidFill>
            </a:rPr>
            <a:t>SYNTHESIS </a:t>
          </a:r>
        </a:p>
      </dgm:t>
    </dgm:pt>
    <dgm:pt modelId="{AB0E893D-9FD3-4994-B0B4-5ABB24A8F1C2}" type="parTrans" cxnId="{1CAABF0F-A1C6-45ED-BB34-C479610BE721}">
      <dgm:prSet/>
      <dgm:spPr/>
      <dgm:t>
        <a:bodyPr/>
        <a:lstStyle/>
        <a:p>
          <a:endParaRPr lang="en-US"/>
        </a:p>
      </dgm:t>
    </dgm:pt>
    <dgm:pt modelId="{F81A58D8-FC28-456F-8BE5-D76EC6AC9105}" type="sibTrans" cxnId="{1CAABF0F-A1C6-45ED-BB34-C479610BE721}">
      <dgm:prSet/>
      <dgm:spPr/>
      <dgm:t>
        <a:bodyPr/>
        <a:lstStyle/>
        <a:p>
          <a:endParaRPr lang="en-US"/>
        </a:p>
      </dgm:t>
    </dgm:pt>
    <dgm:pt modelId="{5238B6D2-A145-4631-96B9-9F1835B4C069}">
      <dgm:prSet custT="1"/>
      <dgm:spPr>
        <a:solidFill>
          <a:schemeClr val="tx2">
            <a:lumMod val="20000"/>
            <a:lumOff val="80000"/>
            <a:alpha val="90000"/>
          </a:schemeClr>
        </a:solidFill>
      </dgm:spPr>
      <dgm:t>
        <a:bodyPr/>
        <a:lstStyle/>
        <a:p>
          <a:pPr>
            <a:buClr>
              <a:schemeClr val="accent4"/>
            </a:buClr>
            <a:buFont typeface="Tw Cen MT" panose="020B0602020104020603" pitchFamily="34" charset="0"/>
            <a:buNone/>
          </a:pPr>
          <a:r>
            <a:rPr lang="en-US" sz="2000" dirty="0"/>
            <a:t>Thresholds: 5%, 10%, 20% </a:t>
          </a:r>
        </a:p>
      </dgm:t>
    </dgm:pt>
    <dgm:pt modelId="{36B7911E-9EE8-402B-848B-575A61795CA9}" type="parTrans" cxnId="{603BD3E9-F2C5-4776-B3CF-EC692AFD4BCC}">
      <dgm:prSet/>
      <dgm:spPr/>
      <dgm:t>
        <a:bodyPr/>
        <a:lstStyle/>
        <a:p>
          <a:endParaRPr lang="en-US"/>
        </a:p>
      </dgm:t>
    </dgm:pt>
    <dgm:pt modelId="{4D18CEA3-2AE1-411A-9834-1DA93CC923C8}" type="sibTrans" cxnId="{603BD3E9-F2C5-4776-B3CF-EC692AFD4BCC}">
      <dgm:prSet/>
      <dgm:spPr/>
      <dgm:t>
        <a:bodyPr/>
        <a:lstStyle/>
        <a:p>
          <a:endParaRPr lang="en-US"/>
        </a:p>
      </dgm:t>
    </dgm:pt>
    <dgm:pt modelId="{A86946E1-A31D-439B-8DA7-7DFE34CC4989}">
      <dgm:prSet custT="1"/>
      <dgm:spPr>
        <a:solidFill>
          <a:schemeClr val="accent3">
            <a:lumMod val="60000"/>
            <a:lumOff val="40000"/>
          </a:schemeClr>
        </a:solidFill>
      </dgm:spPr>
      <dgm:t>
        <a:bodyPr/>
        <a:lstStyle/>
        <a:p>
          <a:r>
            <a:rPr lang="en-US" sz="2000" b="1" dirty="0"/>
            <a:t>HEALTH MEASURES</a:t>
          </a:r>
        </a:p>
      </dgm:t>
    </dgm:pt>
    <dgm:pt modelId="{1DD06C9B-B6DE-4931-824D-5EDCAB40C46E}" type="parTrans" cxnId="{1BFA4FAD-EF8C-42C5-8072-5E467031DBDE}">
      <dgm:prSet/>
      <dgm:spPr/>
      <dgm:t>
        <a:bodyPr/>
        <a:lstStyle/>
        <a:p>
          <a:endParaRPr lang="en-US"/>
        </a:p>
      </dgm:t>
    </dgm:pt>
    <dgm:pt modelId="{6685FFEB-BF41-4728-A766-AB9B3F138F21}" type="sibTrans" cxnId="{1BFA4FAD-EF8C-42C5-8072-5E467031DBDE}">
      <dgm:prSet/>
      <dgm:spPr/>
      <dgm:t>
        <a:bodyPr/>
        <a:lstStyle/>
        <a:p>
          <a:endParaRPr lang="en-US"/>
        </a:p>
      </dgm:t>
    </dgm:pt>
    <dgm:pt modelId="{29BE6D83-1AF1-4DEF-86BB-7C22246D652A}">
      <dgm:prSet custT="1"/>
      <dgm:spPr>
        <a:solidFill>
          <a:schemeClr val="tx2">
            <a:lumMod val="20000"/>
            <a:lumOff val="80000"/>
            <a:alpha val="89804"/>
          </a:schemeClr>
        </a:solidFill>
      </dgm:spPr>
      <dgm:t>
        <a:bodyPr/>
        <a:lstStyle/>
        <a:p>
          <a:pPr>
            <a:buNone/>
          </a:pPr>
          <a:r>
            <a:rPr lang="en-US" sz="2000" dirty="0"/>
            <a:t>10 commonly reported </a:t>
          </a:r>
        </a:p>
      </dgm:t>
    </dgm:pt>
    <dgm:pt modelId="{B39B692A-7553-42BC-876A-A83D57C743B8}" type="parTrans" cxnId="{A89C1FFC-18BF-45C1-B525-1EDBE8B8C5F8}">
      <dgm:prSet/>
      <dgm:spPr/>
      <dgm:t>
        <a:bodyPr/>
        <a:lstStyle/>
        <a:p>
          <a:endParaRPr lang="en-US"/>
        </a:p>
      </dgm:t>
    </dgm:pt>
    <dgm:pt modelId="{0F485DF5-4C60-4789-A6A0-33818BD80492}" type="sibTrans" cxnId="{A89C1FFC-18BF-45C1-B525-1EDBE8B8C5F8}">
      <dgm:prSet/>
      <dgm:spPr/>
      <dgm:t>
        <a:bodyPr/>
        <a:lstStyle/>
        <a:p>
          <a:endParaRPr lang="en-US"/>
        </a:p>
      </dgm:t>
    </dgm:pt>
    <dgm:pt modelId="{DD515649-7C90-43FD-B173-372E2BD0949C}">
      <dgm:prSet custT="1"/>
      <dgm:spPr>
        <a:solidFill>
          <a:schemeClr val="accent3">
            <a:lumMod val="60000"/>
            <a:lumOff val="40000"/>
          </a:schemeClr>
        </a:solidFill>
      </dgm:spPr>
      <dgm:t>
        <a:bodyPr/>
        <a:lstStyle/>
        <a:p>
          <a:r>
            <a:rPr lang="en-US" sz="2000" b="1" dirty="0"/>
            <a:t>95% CONFIDENCE INTERVAL OVERLAP</a:t>
          </a:r>
        </a:p>
      </dgm:t>
    </dgm:pt>
    <dgm:pt modelId="{B8FF9E24-A840-4D6F-AB81-2A628DBB1DEB}" type="parTrans" cxnId="{19F6A631-2DAD-4249-B8A1-0DE9B01EDF23}">
      <dgm:prSet/>
      <dgm:spPr/>
      <dgm:t>
        <a:bodyPr/>
        <a:lstStyle/>
        <a:p>
          <a:endParaRPr lang="en-US"/>
        </a:p>
      </dgm:t>
    </dgm:pt>
    <dgm:pt modelId="{61A25EA1-D971-4AB6-BAE7-DFE6DB9540BF}" type="sibTrans" cxnId="{19F6A631-2DAD-4249-B8A1-0DE9B01EDF23}">
      <dgm:prSet/>
      <dgm:spPr/>
      <dgm:t>
        <a:bodyPr/>
        <a:lstStyle/>
        <a:p>
          <a:endParaRPr lang="en-US"/>
        </a:p>
      </dgm:t>
    </dgm:pt>
    <dgm:pt modelId="{BD06A3FD-4220-46E6-BB33-E53B444928CE}">
      <dgm:prSet custT="1"/>
      <dgm:spPr>
        <a:solidFill>
          <a:schemeClr val="tx2">
            <a:lumMod val="20000"/>
            <a:lumOff val="80000"/>
            <a:alpha val="90000"/>
          </a:schemeClr>
        </a:solidFill>
      </dgm:spPr>
      <dgm:t>
        <a:bodyPr/>
        <a:lstStyle/>
        <a:p>
          <a:pPr>
            <a:buFontTx/>
            <a:buNone/>
          </a:pPr>
          <a:r>
            <a:rPr lang="en-US" sz="2000" dirty="0"/>
            <a:t>Cutoffs: 50%, 75%, 90% </a:t>
          </a:r>
        </a:p>
      </dgm:t>
    </dgm:pt>
    <dgm:pt modelId="{B538E6B8-31D9-4A57-8E92-7222727B973C}" type="parTrans" cxnId="{857366F5-5F0A-44BE-AB59-0A3F9816C19D}">
      <dgm:prSet/>
      <dgm:spPr/>
      <dgm:t>
        <a:bodyPr/>
        <a:lstStyle/>
        <a:p>
          <a:endParaRPr lang="en-US"/>
        </a:p>
      </dgm:t>
    </dgm:pt>
    <dgm:pt modelId="{E48960A1-90AC-4BD3-80EB-0DBB43327367}" type="sibTrans" cxnId="{857366F5-5F0A-44BE-AB59-0A3F9816C19D}">
      <dgm:prSet/>
      <dgm:spPr/>
      <dgm:t>
        <a:bodyPr/>
        <a:lstStyle/>
        <a:p>
          <a:endParaRPr lang="en-US"/>
        </a:p>
      </dgm:t>
    </dgm:pt>
    <dgm:pt modelId="{E4BD9200-23D9-499A-8050-A3FCA29709F4}" type="pres">
      <dgm:prSet presAssocID="{4DE6D034-9071-48C0-B23A-6977F77B9AE8}" presName="Name0" presStyleCnt="0">
        <dgm:presLayoutVars>
          <dgm:dir/>
          <dgm:animLvl val="lvl"/>
          <dgm:resizeHandles val="exact"/>
        </dgm:presLayoutVars>
      </dgm:prSet>
      <dgm:spPr/>
    </dgm:pt>
    <dgm:pt modelId="{F97E7C67-E6A0-467B-976E-1D6122FE270A}" type="pres">
      <dgm:prSet presAssocID="{6CACFE10-BA98-4702-96B3-2296B1D81876}" presName="linNode" presStyleCnt="0"/>
      <dgm:spPr/>
    </dgm:pt>
    <dgm:pt modelId="{6AC1B0DB-2820-43A4-949D-0A58152C0E9A}" type="pres">
      <dgm:prSet presAssocID="{6CACFE10-BA98-4702-96B3-2296B1D81876}" presName="parentText" presStyleLbl="node1" presStyleIdx="0" presStyleCnt="3">
        <dgm:presLayoutVars>
          <dgm:chMax val="1"/>
          <dgm:bulletEnabled val="1"/>
        </dgm:presLayoutVars>
      </dgm:prSet>
      <dgm:spPr/>
    </dgm:pt>
    <dgm:pt modelId="{1D538319-E3D5-49D4-A20F-0A3DC710A70B}" type="pres">
      <dgm:prSet presAssocID="{6CACFE10-BA98-4702-96B3-2296B1D81876}" presName="descendantText" presStyleLbl="alignAccFollowNode1" presStyleIdx="0" presStyleCnt="3">
        <dgm:presLayoutVars>
          <dgm:bulletEnabled val="1"/>
        </dgm:presLayoutVars>
      </dgm:prSet>
      <dgm:spPr/>
    </dgm:pt>
    <dgm:pt modelId="{D7A68386-312A-4211-AA4A-18BCD5B49861}" type="pres">
      <dgm:prSet presAssocID="{F81A58D8-FC28-456F-8BE5-D76EC6AC9105}" presName="sp" presStyleCnt="0"/>
      <dgm:spPr/>
    </dgm:pt>
    <dgm:pt modelId="{0A8809C1-FD1D-4CE8-AED4-E77A6428DCD1}" type="pres">
      <dgm:prSet presAssocID="{DD515649-7C90-43FD-B173-372E2BD0949C}" presName="linNode" presStyleCnt="0"/>
      <dgm:spPr/>
    </dgm:pt>
    <dgm:pt modelId="{F1C8C5BF-64F7-4D4F-BE81-35638E3C8085}" type="pres">
      <dgm:prSet presAssocID="{DD515649-7C90-43FD-B173-372E2BD0949C}" presName="parentText" presStyleLbl="node1" presStyleIdx="1" presStyleCnt="3">
        <dgm:presLayoutVars>
          <dgm:chMax val="1"/>
          <dgm:bulletEnabled val="1"/>
        </dgm:presLayoutVars>
      </dgm:prSet>
      <dgm:spPr/>
    </dgm:pt>
    <dgm:pt modelId="{60B1CD54-D1EF-418F-A481-D4FF46A69D39}" type="pres">
      <dgm:prSet presAssocID="{DD515649-7C90-43FD-B173-372E2BD0949C}" presName="descendantText" presStyleLbl="alignAccFollowNode1" presStyleIdx="1" presStyleCnt="3">
        <dgm:presLayoutVars>
          <dgm:bulletEnabled val="1"/>
        </dgm:presLayoutVars>
      </dgm:prSet>
      <dgm:spPr/>
    </dgm:pt>
    <dgm:pt modelId="{8578DE87-10EF-46A6-88A9-C64DF50372E4}" type="pres">
      <dgm:prSet presAssocID="{61A25EA1-D971-4AB6-BAE7-DFE6DB9540BF}" presName="sp" presStyleCnt="0"/>
      <dgm:spPr/>
    </dgm:pt>
    <dgm:pt modelId="{52941F2A-A6E4-4080-879C-029B708A6231}" type="pres">
      <dgm:prSet presAssocID="{A86946E1-A31D-439B-8DA7-7DFE34CC4989}" presName="linNode" presStyleCnt="0"/>
      <dgm:spPr/>
    </dgm:pt>
    <dgm:pt modelId="{46D4CC92-D65F-4C5D-8A43-25C10FDEC10A}" type="pres">
      <dgm:prSet presAssocID="{A86946E1-A31D-439B-8DA7-7DFE34CC4989}" presName="parentText" presStyleLbl="node1" presStyleIdx="2" presStyleCnt="3">
        <dgm:presLayoutVars>
          <dgm:chMax val="1"/>
          <dgm:bulletEnabled val="1"/>
        </dgm:presLayoutVars>
      </dgm:prSet>
      <dgm:spPr/>
    </dgm:pt>
    <dgm:pt modelId="{9ACE5491-793D-4600-87E0-56681869E7E0}" type="pres">
      <dgm:prSet presAssocID="{A86946E1-A31D-439B-8DA7-7DFE34CC4989}" presName="descendantText" presStyleLbl="alignAccFollowNode1" presStyleIdx="2" presStyleCnt="3">
        <dgm:presLayoutVars>
          <dgm:bulletEnabled val="1"/>
        </dgm:presLayoutVars>
      </dgm:prSet>
      <dgm:spPr/>
    </dgm:pt>
  </dgm:ptLst>
  <dgm:cxnLst>
    <dgm:cxn modelId="{01C6F604-BEDF-4618-8B10-C894B552A725}" type="presOf" srcId="{4DE6D034-9071-48C0-B23A-6977F77B9AE8}" destId="{E4BD9200-23D9-499A-8050-A3FCA29709F4}" srcOrd="0" destOrd="0" presId="urn:microsoft.com/office/officeart/2005/8/layout/vList5"/>
    <dgm:cxn modelId="{8D603009-89AA-429D-970D-45ADEBB69632}" type="presOf" srcId="{BD06A3FD-4220-46E6-BB33-E53B444928CE}" destId="{60B1CD54-D1EF-418F-A481-D4FF46A69D39}" srcOrd="0" destOrd="0" presId="urn:microsoft.com/office/officeart/2005/8/layout/vList5"/>
    <dgm:cxn modelId="{1CAABF0F-A1C6-45ED-BB34-C479610BE721}" srcId="{4DE6D034-9071-48C0-B23A-6977F77B9AE8}" destId="{6CACFE10-BA98-4702-96B3-2296B1D81876}" srcOrd="0" destOrd="0" parTransId="{AB0E893D-9FD3-4994-B0B4-5ABB24A8F1C2}" sibTransId="{F81A58D8-FC28-456F-8BE5-D76EC6AC9105}"/>
    <dgm:cxn modelId="{9A7FD221-5131-4032-8E9A-7EE20B2A8063}" type="presOf" srcId="{29BE6D83-1AF1-4DEF-86BB-7C22246D652A}" destId="{9ACE5491-793D-4600-87E0-56681869E7E0}" srcOrd="0" destOrd="0" presId="urn:microsoft.com/office/officeart/2005/8/layout/vList5"/>
    <dgm:cxn modelId="{4B2EA22D-6866-4920-8F8B-7E563716F5B0}" type="presOf" srcId="{A86946E1-A31D-439B-8DA7-7DFE34CC4989}" destId="{46D4CC92-D65F-4C5D-8A43-25C10FDEC10A}" srcOrd="0" destOrd="0" presId="urn:microsoft.com/office/officeart/2005/8/layout/vList5"/>
    <dgm:cxn modelId="{19F6A631-2DAD-4249-B8A1-0DE9B01EDF23}" srcId="{4DE6D034-9071-48C0-B23A-6977F77B9AE8}" destId="{DD515649-7C90-43FD-B173-372E2BD0949C}" srcOrd="1" destOrd="0" parTransId="{B8FF9E24-A840-4D6F-AB81-2A628DBB1DEB}" sibTransId="{61A25EA1-D971-4AB6-BAE7-DFE6DB9540BF}"/>
    <dgm:cxn modelId="{5D3D4365-B65C-4C0C-9AB5-D9EDEDE9AC32}" type="presOf" srcId="{5238B6D2-A145-4631-96B9-9F1835B4C069}" destId="{1D538319-E3D5-49D4-A20F-0A3DC710A70B}" srcOrd="0" destOrd="0" presId="urn:microsoft.com/office/officeart/2005/8/layout/vList5"/>
    <dgm:cxn modelId="{F1C6A456-40C5-4153-A381-37782320EB23}" type="presOf" srcId="{6CACFE10-BA98-4702-96B3-2296B1D81876}" destId="{6AC1B0DB-2820-43A4-949D-0A58152C0E9A}" srcOrd="0" destOrd="0" presId="urn:microsoft.com/office/officeart/2005/8/layout/vList5"/>
    <dgm:cxn modelId="{1BFA4FAD-EF8C-42C5-8072-5E467031DBDE}" srcId="{4DE6D034-9071-48C0-B23A-6977F77B9AE8}" destId="{A86946E1-A31D-439B-8DA7-7DFE34CC4989}" srcOrd="2" destOrd="0" parTransId="{1DD06C9B-B6DE-4931-824D-5EDCAB40C46E}" sibTransId="{6685FFEB-BF41-4728-A766-AB9B3F138F21}"/>
    <dgm:cxn modelId="{40976AB7-A4FA-427F-B2F1-528E32911381}" type="presOf" srcId="{DD515649-7C90-43FD-B173-372E2BD0949C}" destId="{F1C8C5BF-64F7-4D4F-BE81-35638E3C8085}" srcOrd="0" destOrd="0" presId="urn:microsoft.com/office/officeart/2005/8/layout/vList5"/>
    <dgm:cxn modelId="{603BD3E9-F2C5-4776-B3CF-EC692AFD4BCC}" srcId="{6CACFE10-BA98-4702-96B3-2296B1D81876}" destId="{5238B6D2-A145-4631-96B9-9F1835B4C069}" srcOrd="0" destOrd="0" parTransId="{36B7911E-9EE8-402B-848B-575A61795CA9}" sibTransId="{4D18CEA3-2AE1-411A-9834-1DA93CC923C8}"/>
    <dgm:cxn modelId="{857366F5-5F0A-44BE-AB59-0A3F9816C19D}" srcId="{DD515649-7C90-43FD-B173-372E2BD0949C}" destId="{BD06A3FD-4220-46E6-BB33-E53B444928CE}" srcOrd="0" destOrd="0" parTransId="{B538E6B8-31D9-4A57-8E92-7222727B973C}" sibTransId="{E48960A1-90AC-4BD3-80EB-0DBB43327367}"/>
    <dgm:cxn modelId="{A89C1FFC-18BF-45C1-B525-1EDBE8B8C5F8}" srcId="{A86946E1-A31D-439B-8DA7-7DFE34CC4989}" destId="{29BE6D83-1AF1-4DEF-86BB-7C22246D652A}" srcOrd="0" destOrd="0" parTransId="{B39B692A-7553-42BC-876A-A83D57C743B8}" sibTransId="{0F485DF5-4C60-4789-A6A0-33818BD80492}"/>
    <dgm:cxn modelId="{1953B8E4-8143-42C8-8700-B78E5BBB3EC1}" type="presParOf" srcId="{E4BD9200-23D9-499A-8050-A3FCA29709F4}" destId="{F97E7C67-E6A0-467B-976E-1D6122FE270A}" srcOrd="0" destOrd="0" presId="urn:microsoft.com/office/officeart/2005/8/layout/vList5"/>
    <dgm:cxn modelId="{D0666E60-5350-4EB5-9C0D-8FDB564A40CE}" type="presParOf" srcId="{F97E7C67-E6A0-467B-976E-1D6122FE270A}" destId="{6AC1B0DB-2820-43A4-949D-0A58152C0E9A}" srcOrd="0" destOrd="0" presId="urn:microsoft.com/office/officeart/2005/8/layout/vList5"/>
    <dgm:cxn modelId="{EEB7DBD6-7C87-4B83-A96F-86E380FB8D87}" type="presParOf" srcId="{F97E7C67-E6A0-467B-976E-1D6122FE270A}" destId="{1D538319-E3D5-49D4-A20F-0A3DC710A70B}" srcOrd="1" destOrd="0" presId="urn:microsoft.com/office/officeart/2005/8/layout/vList5"/>
    <dgm:cxn modelId="{DB7A7D63-7C4D-4246-8C99-07074CC3AB6F}" type="presParOf" srcId="{E4BD9200-23D9-499A-8050-A3FCA29709F4}" destId="{D7A68386-312A-4211-AA4A-18BCD5B49861}" srcOrd="1" destOrd="0" presId="urn:microsoft.com/office/officeart/2005/8/layout/vList5"/>
    <dgm:cxn modelId="{C8A8242C-8FF2-4640-ABCD-A171B5D674D4}" type="presParOf" srcId="{E4BD9200-23D9-499A-8050-A3FCA29709F4}" destId="{0A8809C1-FD1D-4CE8-AED4-E77A6428DCD1}" srcOrd="2" destOrd="0" presId="urn:microsoft.com/office/officeart/2005/8/layout/vList5"/>
    <dgm:cxn modelId="{C57946CD-07C3-4D0F-A0F2-D209822CC4D6}" type="presParOf" srcId="{0A8809C1-FD1D-4CE8-AED4-E77A6428DCD1}" destId="{F1C8C5BF-64F7-4D4F-BE81-35638E3C8085}" srcOrd="0" destOrd="0" presId="urn:microsoft.com/office/officeart/2005/8/layout/vList5"/>
    <dgm:cxn modelId="{2E6BC481-C419-40CB-AC46-ACBBD1A73847}" type="presParOf" srcId="{0A8809C1-FD1D-4CE8-AED4-E77A6428DCD1}" destId="{60B1CD54-D1EF-418F-A481-D4FF46A69D39}" srcOrd="1" destOrd="0" presId="urn:microsoft.com/office/officeart/2005/8/layout/vList5"/>
    <dgm:cxn modelId="{AB8E4F79-B031-4E50-BB9D-06B74C3B8AF6}" type="presParOf" srcId="{E4BD9200-23D9-499A-8050-A3FCA29709F4}" destId="{8578DE87-10EF-46A6-88A9-C64DF50372E4}" srcOrd="3" destOrd="0" presId="urn:microsoft.com/office/officeart/2005/8/layout/vList5"/>
    <dgm:cxn modelId="{9BD92B29-FC25-490E-9DC6-D54BA8652235}" type="presParOf" srcId="{E4BD9200-23D9-499A-8050-A3FCA29709F4}" destId="{52941F2A-A6E4-4080-879C-029B708A6231}" srcOrd="4" destOrd="0" presId="urn:microsoft.com/office/officeart/2005/8/layout/vList5"/>
    <dgm:cxn modelId="{79289F5C-C90B-40D0-8C8E-2BE6F34F4110}" type="presParOf" srcId="{52941F2A-A6E4-4080-879C-029B708A6231}" destId="{46D4CC92-D65F-4C5D-8A43-25C10FDEC10A}" srcOrd="0" destOrd="0" presId="urn:microsoft.com/office/officeart/2005/8/layout/vList5"/>
    <dgm:cxn modelId="{C4A1CDBE-A00D-431D-A3CA-A81E11CC6BBC}" type="presParOf" srcId="{52941F2A-A6E4-4080-879C-029B708A6231}" destId="{9ACE5491-793D-4600-87E0-56681869E7E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2555E2-9F93-4FFD-ADB5-66C768B8CD74}"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en-US"/>
        </a:p>
      </dgm:t>
    </dgm:pt>
    <dgm:pt modelId="{7F713A9F-F77C-4DFF-9CD8-1DFAE1AFB1A5}">
      <dgm:prSet phldrT="[Text]">
        <dgm:style>
          <a:lnRef idx="0">
            <a:scrgbClr r="0" g="0" b="0"/>
          </a:lnRef>
          <a:fillRef idx="0">
            <a:scrgbClr r="0" g="0" b="0"/>
          </a:fillRef>
          <a:effectRef idx="0">
            <a:scrgbClr r="0" g="0" b="0"/>
          </a:effectRef>
          <a:fontRef idx="minor">
            <a:schemeClr val="lt1"/>
          </a:fontRef>
        </dgm:style>
      </dgm:prSet>
      <dgm:spPr>
        <a:solidFill>
          <a:schemeClr val="accent4">
            <a:lumMod val="60000"/>
            <a:lumOff val="40000"/>
          </a:schemeClr>
        </a:solidFill>
        <a:ln>
          <a:noFill/>
        </a:ln>
        <a:effectLst>
          <a:outerShdw blurRad="50800" dist="38100" dir="5400000" algn="t" rotWithShape="0">
            <a:prstClr val="black">
              <a:alpha val="40000"/>
            </a:prstClr>
          </a:outerShdw>
        </a:effectLst>
      </dgm:spPr>
      <dgm:t>
        <a:bodyPr/>
        <a:lstStyle/>
        <a:p>
          <a:r>
            <a:rPr lang="en-US" dirty="0"/>
            <a:t>Any mitigation presents a </a:t>
          </a:r>
          <a:r>
            <a:rPr lang="en-US" b="1" dirty="0"/>
            <a:t>risk-utility trade-off </a:t>
          </a:r>
        </a:p>
      </dgm:t>
    </dgm:pt>
    <dgm:pt modelId="{81A544C0-F819-41A8-8690-798C7C829905}" type="parTrans" cxnId="{26EA6EFF-2C8E-4297-84CE-75E32E1D2BAD}">
      <dgm:prSet/>
      <dgm:spPr/>
      <dgm:t>
        <a:bodyPr/>
        <a:lstStyle/>
        <a:p>
          <a:endParaRPr lang="en-US"/>
        </a:p>
      </dgm:t>
    </dgm:pt>
    <dgm:pt modelId="{5A833CF3-B2A8-4E10-9CC5-2F8429A1886E}" type="sibTrans" cxnId="{26EA6EFF-2C8E-4297-84CE-75E32E1D2BAD}">
      <dgm:prSet>
        <dgm:style>
          <a:lnRef idx="0">
            <a:scrgbClr r="0" g="0" b="0"/>
          </a:lnRef>
          <a:fillRef idx="0">
            <a:scrgbClr r="0" g="0" b="0"/>
          </a:fillRef>
          <a:effectRef idx="0">
            <a:scrgbClr r="0" g="0" b="0"/>
          </a:effectRef>
          <a:fontRef idx="minor">
            <a:schemeClr val="lt1"/>
          </a:fontRef>
        </dgm:style>
      </dgm:prSet>
      <dgm:spPr>
        <a:solidFill>
          <a:schemeClr val="accent4"/>
        </a:solidFill>
        <a:ln>
          <a:solidFill>
            <a:schemeClr val="accent4"/>
          </a:solidFill>
        </a:ln>
      </dgm:spPr>
      <dgm:t>
        <a:bodyPr/>
        <a:lstStyle/>
        <a:p>
          <a:endParaRPr lang="en-US"/>
        </a:p>
      </dgm:t>
    </dgm:pt>
    <dgm:pt modelId="{8531BAB7-BBA2-4E6F-B1D9-8CB772EA0C99}">
      <dgm:prSet phldrT="[Text]">
        <dgm:style>
          <a:lnRef idx="0">
            <a:scrgbClr r="0" g="0" b="0"/>
          </a:lnRef>
          <a:fillRef idx="0">
            <a:scrgbClr r="0" g="0" b="0"/>
          </a:fillRef>
          <a:effectRef idx="0">
            <a:scrgbClr r="0" g="0" b="0"/>
          </a:effectRef>
          <a:fontRef idx="minor">
            <a:schemeClr val="lt1"/>
          </a:fontRef>
        </dgm:style>
      </dgm:prSet>
      <dgm:spPr>
        <a:solidFill>
          <a:schemeClr val="accent4">
            <a:lumMod val="60000"/>
            <a:lumOff val="40000"/>
          </a:schemeClr>
        </a:solidFill>
        <a:ln>
          <a:noFill/>
        </a:ln>
      </dgm:spPr>
      <dgm:t>
        <a:bodyPr/>
        <a:lstStyle/>
        <a:p>
          <a:r>
            <a:rPr lang="en-US" dirty="0"/>
            <a:t>Selecting potentially identifying variables is complex</a:t>
          </a:r>
          <a:endParaRPr lang="en-US" b="1" dirty="0"/>
        </a:p>
      </dgm:t>
    </dgm:pt>
    <dgm:pt modelId="{537B7AE1-8B1F-4CFF-8C93-E84AD6093194}" type="parTrans" cxnId="{956B816A-0341-49A9-A6B6-82CE0AF4190C}">
      <dgm:prSet/>
      <dgm:spPr/>
      <dgm:t>
        <a:bodyPr/>
        <a:lstStyle/>
        <a:p>
          <a:endParaRPr lang="en-US"/>
        </a:p>
      </dgm:t>
    </dgm:pt>
    <dgm:pt modelId="{5048D11F-07D1-4335-A8DE-FCF4EDAD20BA}" type="sibTrans" cxnId="{956B816A-0341-49A9-A6B6-82CE0AF4190C}">
      <dgm:prSet/>
      <dgm:spPr/>
      <dgm:t>
        <a:bodyPr/>
        <a:lstStyle/>
        <a:p>
          <a:endParaRPr lang="en-US"/>
        </a:p>
      </dgm:t>
    </dgm:pt>
    <dgm:pt modelId="{89E29D1F-1A33-4A11-ADD2-887DDF8EE323}">
      <dgm:prSet/>
      <dgm:spPr>
        <a:solidFill>
          <a:schemeClr val="accent4">
            <a:lumMod val="60000"/>
            <a:lumOff val="40000"/>
          </a:schemeClr>
        </a:solidFill>
      </dgm:spPr>
      <dgm:t>
        <a:bodyPr/>
        <a:lstStyle/>
        <a:p>
          <a:r>
            <a:rPr lang="en-US" b="1" dirty="0"/>
            <a:t>Weighted N</a:t>
          </a:r>
          <a:r>
            <a:rPr lang="en-US" dirty="0"/>
            <a:t> is useful approach to quantify risk</a:t>
          </a:r>
        </a:p>
      </dgm:t>
    </dgm:pt>
    <dgm:pt modelId="{62CBB4DC-9345-41AA-90D9-09F6BE0BB204}" type="parTrans" cxnId="{F2A21A1B-81A2-4F79-8836-F56F1B440A7F}">
      <dgm:prSet/>
      <dgm:spPr/>
      <dgm:t>
        <a:bodyPr/>
        <a:lstStyle/>
        <a:p>
          <a:endParaRPr lang="en-US"/>
        </a:p>
      </dgm:t>
    </dgm:pt>
    <dgm:pt modelId="{24C29D3B-FB85-4D3E-BE9D-A100BD59B248}" type="sibTrans" cxnId="{F2A21A1B-81A2-4F79-8836-F56F1B440A7F}">
      <dgm:prSet/>
      <dgm:spPr>
        <a:solidFill>
          <a:schemeClr val="accent4">
            <a:lumMod val="60000"/>
            <a:lumOff val="40000"/>
          </a:schemeClr>
        </a:solidFill>
        <a:ln>
          <a:solidFill>
            <a:schemeClr val="accent4">
              <a:lumMod val="75000"/>
            </a:schemeClr>
          </a:solidFill>
        </a:ln>
      </dgm:spPr>
      <dgm:t>
        <a:bodyPr/>
        <a:lstStyle/>
        <a:p>
          <a:endParaRPr lang="en-US"/>
        </a:p>
      </dgm:t>
    </dgm:pt>
    <dgm:pt modelId="{DEC3043A-39B6-448C-A0F8-48ECA93B5CF7}">
      <dgm:prSet/>
      <dgm:spPr>
        <a:solidFill>
          <a:schemeClr val="accent4">
            <a:lumMod val="60000"/>
            <a:lumOff val="40000"/>
          </a:schemeClr>
        </a:solidFill>
      </dgm:spPr>
      <dgm:t>
        <a:bodyPr/>
        <a:lstStyle/>
        <a:p>
          <a:r>
            <a:rPr lang="en-US" dirty="0"/>
            <a:t>Multiple considerations in </a:t>
          </a:r>
          <a:r>
            <a:rPr lang="en-US" b="1" dirty="0"/>
            <a:t>setting parameters</a:t>
          </a:r>
        </a:p>
      </dgm:t>
    </dgm:pt>
    <dgm:pt modelId="{71A1EBBF-D091-4C63-8D47-86071DD96EF1}" type="parTrans" cxnId="{4F1D4614-9E02-418C-B478-793CCE030278}">
      <dgm:prSet/>
      <dgm:spPr/>
      <dgm:t>
        <a:bodyPr/>
        <a:lstStyle/>
        <a:p>
          <a:endParaRPr lang="en-US"/>
        </a:p>
      </dgm:t>
    </dgm:pt>
    <dgm:pt modelId="{4B236F05-1EE6-4332-8CE5-6C7D559881ED}" type="sibTrans" cxnId="{4F1D4614-9E02-418C-B478-793CCE030278}">
      <dgm:prSet/>
      <dgm:spPr/>
      <dgm:t>
        <a:bodyPr/>
        <a:lstStyle/>
        <a:p>
          <a:endParaRPr lang="en-US"/>
        </a:p>
      </dgm:t>
    </dgm:pt>
    <dgm:pt modelId="{4D0B8653-1B2D-475E-86DC-A70910F1F11B}" type="pres">
      <dgm:prSet presAssocID="{672555E2-9F93-4FFD-ADB5-66C768B8CD74}" presName="Name0" presStyleCnt="0">
        <dgm:presLayoutVars>
          <dgm:chMax val="7"/>
          <dgm:chPref val="7"/>
          <dgm:dir/>
        </dgm:presLayoutVars>
      </dgm:prSet>
      <dgm:spPr/>
    </dgm:pt>
    <dgm:pt modelId="{4A8D4390-483A-4B71-A04B-A3588D578BC7}" type="pres">
      <dgm:prSet presAssocID="{672555E2-9F93-4FFD-ADB5-66C768B8CD74}" presName="Name1" presStyleCnt="0"/>
      <dgm:spPr/>
    </dgm:pt>
    <dgm:pt modelId="{D5B41569-9375-4EE3-8B04-9AA814F4DF58}" type="pres">
      <dgm:prSet presAssocID="{672555E2-9F93-4FFD-ADB5-66C768B8CD74}" presName="cycle" presStyleCnt="0"/>
      <dgm:spPr/>
    </dgm:pt>
    <dgm:pt modelId="{1675E41E-7A6B-417D-B9E7-08E095919F0B}" type="pres">
      <dgm:prSet presAssocID="{672555E2-9F93-4FFD-ADB5-66C768B8CD74}" presName="srcNode" presStyleLbl="node1" presStyleIdx="0" presStyleCnt="4"/>
      <dgm:spPr/>
    </dgm:pt>
    <dgm:pt modelId="{3C3A5BD3-3FD2-4F22-823C-C65861008067}" type="pres">
      <dgm:prSet presAssocID="{672555E2-9F93-4FFD-ADB5-66C768B8CD74}" presName="conn" presStyleLbl="parChTrans1D2" presStyleIdx="0" presStyleCnt="1"/>
      <dgm:spPr/>
    </dgm:pt>
    <dgm:pt modelId="{D1FC3940-0DE9-4BFD-A20F-5258488680CA}" type="pres">
      <dgm:prSet presAssocID="{672555E2-9F93-4FFD-ADB5-66C768B8CD74}" presName="extraNode" presStyleLbl="node1" presStyleIdx="0" presStyleCnt="4"/>
      <dgm:spPr/>
    </dgm:pt>
    <dgm:pt modelId="{61759D56-EFD3-40D1-9E2B-524999F246A1}" type="pres">
      <dgm:prSet presAssocID="{672555E2-9F93-4FFD-ADB5-66C768B8CD74}" presName="dstNode" presStyleLbl="node1" presStyleIdx="0" presStyleCnt="4"/>
      <dgm:spPr/>
    </dgm:pt>
    <dgm:pt modelId="{1CBBBE40-5911-4058-BCD9-3D981DCD03D0}" type="pres">
      <dgm:prSet presAssocID="{89E29D1F-1A33-4A11-ADD2-887DDF8EE323}" presName="text_1" presStyleLbl="node1" presStyleIdx="0" presStyleCnt="4">
        <dgm:presLayoutVars>
          <dgm:bulletEnabled val="1"/>
        </dgm:presLayoutVars>
      </dgm:prSet>
      <dgm:spPr/>
    </dgm:pt>
    <dgm:pt modelId="{5921CFCC-9655-45A2-83F9-9DF3CC350C42}" type="pres">
      <dgm:prSet presAssocID="{89E29D1F-1A33-4A11-ADD2-887DDF8EE323}" presName="accent_1" presStyleCnt="0"/>
      <dgm:spPr/>
    </dgm:pt>
    <dgm:pt modelId="{DD16FAE7-67E5-42AD-B2D1-75B55B557BC7}" type="pres">
      <dgm:prSet presAssocID="{89E29D1F-1A33-4A11-ADD2-887DDF8EE323}" presName="accentRepeatNode" presStyleLbl="solidFgAcc1" presStyleIdx="0" presStyleCnt="4"/>
      <dgm:spPr/>
    </dgm:pt>
    <dgm:pt modelId="{4C203F65-05CD-4610-B275-36D282A9F80D}" type="pres">
      <dgm:prSet presAssocID="{7F713A9F-F77C-4DFF-9CD8-1DFAE1AFB1A5}" presName="text_2" presStyleLbl="node1" presStyleIdx="1" presStyleCnt="4">
        <dgm:presLayoutVars>
          <dgm:bulletEnabled val="1"/>
        </dgm:presLayoutVars>
      </dgm:prSet>
      <dgm:spPr/>
    </dgm:pt>
    <dgm:pt modelId="{DBBBD868-7F1F-4E92-89D5-B60FFC24272A}" type="pres">
      <dgm:prSet presAssocID="{7F713A9F-F77C-4DFF-9CD8-1DFAE1AFB1A5}" presName="accent_2" presStyleCnt="0"/>
      <dgm:spPr/>
    </dgm:pt>
    <dgm:pt modelId="{2DBB42A8-20B6-40EA-BF4C-05D3C49CBB56}" type="pres">
      <dgm:prSet presAssocID="{7F713A9F-F77C-4DFF-9CD8-1DFAE1AFB1A5}" presName="accentRepeatNode" presStyleLbl="solidFgAcc1" presStyleIdx="1" presStyleCnt="4"/>
      <dgm:spPr>
        <a:ln w="28575">
          <a:solidFill>
            <a:schemeClr val="accent4"/>
          </a:solidFill>
        </a:ln>
      </dgm:spPr>
    </dgm:pt>
    <dgm:pt modelId="{F5E80D96-EBA3-4A3F-8DF0-C6023CB557D9}" type="pres">
      <dgm:prSet presAssocID="{8531BAB7-BBA2-4E6F-B1D9-8CB772EA0C99}" presName="text_3" presStyleLbl="node1" presStyleIdx="2" presStyleCnt="4">
        <dgm:presLayoutVars>
          <dgm:bulletEnabled val="1"/>
        </dgm:presLayoutVars>
      </dgm:prSet>
      <dgm:spPr/>
    </dgm:pt>
    <dgm:pt modelId="{DDA32546-1CE4-46CB-AF3A-9DABC3CD838B}" type="pres">
      <dgm:prSet presAssocID="{8531BAB7-BBA2-4E6F-B1D9-8CB772EA0C99}" presName="accent_3" presStyleCnt="0"/>
      <dgm:spPr/>
    </dgm:pt>
    <dgm:pt modelId="{7A18A33B-1C10-4708-B5AF-53019D978A8B}" type="pres">
      <dgm:prSet presAssocID="{8531BAB7-BBA2-4E6F-B1D9-8CB772EA0C99}" presName="accentRepeatNode" presStyleLbl="solidFgAcc1" presStyleIdx="2" presStyleCnt="4"/>
      <dgm:spPr>
        <a:ln w="28575">
          <a:solidFill>
            <a:schemeClr val="accent4"/>
          </a:solidFill>
        </a:ln>
      </dgm:spPr>
    </dgm:pt>
    <dgm:pt modelId="{F2EF5CE2-23FE-4594-BEA1-9FC96D2E7980}" type="pres">
      <dgm:prSet presAssocID="{DEC3043A-39B6-448C-A0F8-48ECA93B5CF7}" presName="text_4" presStyleLbl="node1" presStyleIdx="3" presStyleCnt="4">
        <dgm:presLayoutVars>
          <dgm:bulletEnabled val="1"/>
        </dgm:presLayoutVars>
      </dgm:prSet>
      <dgm:spPr/>
    </dgm:pt>
    <dgm:pt modelId="{6C0A0643-9635-49ED-8613-D00FB100DE31}" type="pres">
      <dgm:prSet presAssocID="{DEC3043A-39B6-448C-A0F8-48ECA93B5CF7}" presName="accent_4" presStyleCnt="0"/>
      <dgm:spPr/>
    </dgm:pt>
    <dgm:pt modelId="{92B9F19D-D495-44DC-9AC1-6379754FE106}" type="pres">
      <dgm:prSet presAssocID="{DEC3043A-39B6-448C-A0F8-48ECA93B5CF7}" presName="accentRepeatNode" presStyleLbl="solidFgAcc1" presStyleIdx="3" presStyleCnt="4"/>
      <dgm:spPr/>
    </dgm:pt>
  </dgm:ptLst>
  <dgm:cxnLst>
    <dgm:cxn modelId="{4F1D4614-9E02-418C-B478-793CCE030278}" srcId="{672555E2-9F93-4FFD-ADB5-66C768B8CD74}" destId="{DEC3043A-39B6-448C-A0F8-48ECA93B5CF7}" srcOrd="3" destOrd="0" parTransId="{71A1EBBF-D091-4C63-8D47-86071DD96EF1}" sibTransId="{4B236F05-1EE6-4332-8CE5-6C7D559881ED}"/>
    <dgm:cxn modelId="{F2A21A1B-81A2-4F79-8836-F56F1B440A7F}" srcId="{672555E2-9F93-4FFD-ADB5-66C768B8CD74}" destId="{89E29D1F-1A33-4A11-ADD2-887DDF8EE323}" srcOrd="0" destOrd="0" parTransId="{62CBB4DC-9345-41AA-90D9-09F6BE0BB204}" sibTransId="{24C29D3B-FB85-4D3E-BE9D-A100BD59B248}"/>
    <dgm:cxn modelId="{A63EC333-3837-4C68-8A08-389E8918593D}" type="presOf" srcId="{24C29D3B-FB85-4D3E-BE9D-A100BD59B248}" destId="{3C3A5BD3-3FD2-4F22-823C-C65861008067}" srcOrd="0" destOrd="0" presId="urn:microsoft.com/office/officeart/2008/layout/VerticalCurvedList"/>
    <dgm:cxn modelId="{D3965438-E198-4E52-893E-41FD8512D7AB}" type="presOf" srcId="{DEC3043A-39B6-448C-A0F8-48ECA93B5CF7}" destId="{F2EF5CE2-23FE-4594-BEA1-9FC96D2E7980}" srcOrd="0" destOrd="0" presId="urn:microsoft.com/office/officeart/2008/layout/VerticalCurvedList"/>
    <dgm:cxn modelId="{956B816A-0341-49A9-A6B6-82CE0AF4190C}" srcId="{672555E2-9F93-4FFD-ADB5-66C768B8CD74}" destId="{8531BAB7-BBA2-4E6F-B1D9-8CB772EA0C99}" srcOrd="2" destOrd="0" parTransId="{537B7AE1-8B1F-4CFF-8C93-E84AD6093194}" sibTransId="{5048D11F-07D1-4335-A8DE-FCF4EDAD20BA}"/>
    <dgm:cxn modelId="{31BD0ECA-0DFE-44F1-8CF3-5FFC486441C1}" type="presOf" srcId="{8531BAB7-BBA2-4E6F-B1D9-8CB772EA0C99}" destId="{F5E80D96-EBA3-4A3F-8DF0-C6023CB557D9}" srcOrd="0" destOrd="0" presId="urn:microsoft.com/office/officeart/2008/layout/VerticalCurvedList"/>
    <dgm:cxn modelId="{EB2723D9-F260-42F7-9DCF-439A665011C4}" type="presOf" srcId="{672555E2-9F93-4FFD-ADB5-66C768B8CD74}" destId="{4D0B8653-1B2D-475E-86DC-A70910F1F11B}" srcOrd="0" destOrd="0" presId="urn:microsoft.com/office/officeart/2008/layout/VerticalCurvedList"/>
    <dgm:cxn modelId="{BFB815F2-4B4A-4994-BCD8-F8E0D49F7DC4}" type="presOf" srcId="{7F713A9F-F77C-4DFF-9CD8-1DFAE1AFB1A5}" destId="{4C203F65-05CD-4610-B275-36D282A9F80D}" srcOrd="0" destOrd="0" presId="urn:microsoft.com/office/officeart/2008/layout/VerticalCurvedList"/>
    <dgm:cxn modelId="{C708F7F7-7560-4A92-97C4-556C9D415521}" type="presOf" srcId="{89E29D1F-1A33-4A11-ADD2-887DDF8EE323}" destId="{1CBBBE40-5911-4058-BCD9-3D981DCD03D0}" srcOrd="0" destOrd="0" presId="urn:microsoft.com/office/officeart/2008/layout/VerticalCurvedList"/>
    <dgm:cxn modelId="{26EA6EFF-2C8E-4297-84CE-75E32E1D2BAD}" srcId="{672555E2-9F93-4FFD-ADB5-66C768B8CD74}" destId="{7F713A9F-F77C-4DFF-9CD8-1DFAE1AFB1A5}" srcOrd="1" destOrd="0" parTransId="{81A544C0-F819-41A8-8690-798C7C829905}" sibTransId="{5A833CF3-B2A8-4E10-9CC5-2F8429A1886E}"/>
    <dgm:cxn modelId="{F5B19B7F-E5C4-4698-8075-014995FA8B55}" type="presParOf" srcId="{4D0B8653-1B2D-475E-86DC-A70910F1F11B}" destId="{4A8D4390-483A-4B71-A04B-A3588D578BC7}" srcOrd="0" destOrd="0" presId="urn:microsoft.com/office/officeart/2008/layout/VerticalCurvedList"/>
    <dgm:cxn modelId="{E5035CF3-FF03-44E4-820B-E11DB91B64E4}" type="presParOf" srcId="{4A8D4390-483A-4B71-A04B-A3588D578BC7}" destId="{D5B41569-9375-4EE3-8B04-9AA814F4DF58}" srcOrd="0" destOrd="0" presId="urn:microsoft.com/office/officeart/2008/layout/VerticalCurvedList"/>
    <dgm:cxn modelId="{4EC03361-7ACC-4DF7-B41D-570BBE1B533B}" type="presParOf" srcId="{D5B41569-9375-4EE3-8B04-9AA814F4DF58}" destId="{1675E41E-7A6B-417D-B9E7-08E095919F0B}" srcOrd="0" destOrd="0" presId="urn:microsoft.com/office/officeart/2008/layout/VerticalCurvedList"/>
    <dgm:cxn modelId="{64D0C9C6-E18D-4A78-AB85-EA2AA1EFF0D0}" type="presParOf" srcId="{D5B41569-9375-4EE3-8B04-9AA814F4DF58}" destId="{3C3A5BD3-3FD2-4F22-823C-C65861008067}" srcOrd="1" destOrd="0" presId="urn:microsoft.com/office/officeart/2008/layout/VerticalCurvedList"/>
    <dgm:cxn modelId="{EF92B67C-C000-4736-8195-2F3943548920}" type="presParOf" srcId="{D5B41569-9375-4EE3-8B04-9AA814F4DF58}" destId="{D1FC3940-0DE9-4BFD-A20F-5258488680CA}" srcOrd="2" destOrd="0" presId="urn:microsoft.com/office/officeart/2008/layout/VerticalCurvedList"/>
    <dgm:cxn modelId="{42BFDA85-EE8A-4BF4-9A2E-9BC70EE4AC6B}" type="presParOf" srcId="{D5B41569-9375-4EE3-8B04-9AA814F4DF58}" destId="{61759D56-EFD3-40D1-9E2B-524999F246A1}" srcOrd="3" destOrd="0" presId="urn:microsoft.com/office/officeart/2008/layout/VerticalCurvedList"/>
    <dgm:cxn modelId="{AD737F47-2FC2-421E-B4F1-5E6AD4D15C05}" type="presParOf" srcId="{4A8D4390-483A-4B71-A04B-A3588D578BC7}" destId="{1CBBBE40-5911-4058-BCD9-3D981DCD03D0}" srcOrd="1" destOrd="0" presId="urn:microsoft.com/office/officeart/2008/layout/VerticalCurvedList"/>
    <dgm:cxn modelId="{409368D4-1AF5-4B9E-AB96-565368D7E980}" type="presParOf" srcId="{4A8D4390-483A-4B71-A04B-A3588D578BC7}" destId="{5921CFCC-9655-45A2-83F9-9DF3CC350C42}" srcOrd="2" destOrd="0" presId="urn:microsoft.com/office/officeart/2008/layout/VerticalCurvedList"/>
    <dgm:cxn modelId="{C8457981-47AC-402C-83B9-B8EBECD55A54}" type="presParOf" srcId="{5921CFCC-9655-45A2-83F9-9DF3CC350C42}" destId="{DD16FAE7-67E5-42AD-B2D1-75B55B557BC7}" srcOrd="0" destOrd="0" presId="urn:microsoft.com/office/officeart/2008/layout/VerticalCurvedList"/>
    <dgm:cxn modelId="{104B5792-561D-4E48-96C3-23FEA7A40780}" type="presParOf" srcId="{4A8D4390-483A-4B71-A04B-A3588D578BC7}" destId="{4C203F65-05CD-4610-B275-36D282A9F80D}" srcOrd="3" destOrd="0" presId="urn:microsoft.com/office/officeart/2008/layout/VerticalCurvedList"/>
    <dgm:cxn modelId="{CD652EA6-8BC2-4778-A0A9-2974FF21A3C7}" type="presParOf" srcId="{4A8D4390-483A-4B71-A04B-A3588D578BC7}" destId="{DBBBD868-7F1F-4E92-89D5-B60FFC24272A}" srcOrd="4" destOrd="0" presId="urn:microsoft.com/office/officeart/2008/layout/VerticalCurvedList"/>
    <dgm:cxn modelId="{52ED89A3-AE32-47BA-88A6-57E849530E64}" type="presParOf" srcId="{DBBBD868-7F1F-4E92-89D5-B60FFC24272A}" destId="{2DBB42A8-20B6-40EA-BF4C-05D3C49CBB56}" srcOrd="0" destOrd="0" presId="urn:microsoft.com/office/officeart/2008/layout/VerticalCurvedList"/>
    <dgm:cxn modelId="{6E7EC357-27C5-400C-8846-637717E357B6}" type="presParOf" srcId="{4A8D4390-483A-4B71-A04B-A3588D578BC7}" destId="{F5E80D96-EBA3-4A3F-8DF0-C6023CB557D9}" srcOrd="5" destOrd="0" presId="urn:microsoft.com/office/officeart/2008/layout/VerticalCurvedList"/>
    <dgm:cxn modelId="{5E53FF31-D112-4BAE-BCB7-C2E4F55B9AFA}" type="presParOf" srcId="{4A8D4390-483A-4B71-A04B-A3588D578BC7}" destId="{DDA32546-1CE4-46CB-AF3A-9DABC3CD838B}" srcOrd="6" destOrd="0" presId="urn:microsoft.com/office/officeart/2008/layout/VerticalCurvedList"/>
    <dgm:cxn modelId="{9F949033-85C6-4BE3-8B31-0C20D686E18E}" type="presParOf" srcId="{DDA32546-1CE4-46CB-AF3A-9DABC3CD838B}" destId="{7A18A33B-1C10-4708-B5AF-53019D978A8B}" srcOrd="0" destOrd="0" presId="urn:microsoft.com/office/officeart/2008/layout/VerticalCurvedList"/>
    <dgm:cxn modelId="{F6490D25-E95D-4785-BCF2-F2E210C2F68F}" type="presParOf" srcId="{4A8D4390-483A-4B71-A04B-A3588D578BC7}" destId="{F2EF5CE2-23FE-4594-BEA1-9FC96D2E7980}" srcOrd="7" destOrd="0" presId="urn:microsoft.com/office/officeart/2008/layout/VerticalCurvedList"/>
    <dgm:cxn modelId="{8E8F1CF7-9C59-4264-9BC6-5058AADDAA1B}" type="presParOf" srcId="{4A8D4390-483A-4B71-A04B-A3588D578BC7}" destId="{6C0A0643-9635-49ED-8613-D00FB100DE31}" srcOrd="8" destOrd="0" presId="urn:microsoft.com/office/officeart/2008/layout/VerticalCurvedList"/>
    <dgm:cxn modelId="{74D8FAAA-C048-4C8C-829C-B5CF5D3FCFDE}" type="presParOf" srcId="{6C0A0643-9635-49ED-8613-D00FB100DE31}" destId="{92B9F19D-D495-44DC-9AC1-6379754FE10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0CC99-420F-4FB8-B21D-3594436F524D}">
      <dsp:nvSpPr>
        <dsp:cNvPr id="0" name=""/>
        <dsp:cNvSpPr/>
      </dsp:nvSpPr>
      <dsp:spPr>
        <a:xfrm>
          <a:off x="212" y="135653"/>
          <a:ext cx="2569852" cy="3083822"/>
        </a:xfrm>
        <a:prstGeom prst="rect">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44" tIns="0" rIns="253844" bIns="330200" numCol="1" spcCol="1270" anchor="t" anchorCtr="0">
          <a:noAutofit/>
        </a:bodyPr>
        <a:lstStyle/>
        <a:p>
          <a:pPr marL="0" lvl="0" indent="0" algn="l" defTabSz="1155700">
            <a:lnSpc>
              <a:spcPct val="90000"/>
            </a:lnSpc>
            <a:spcBef>
              <a:spcPct val="0"/>
            </a:spcBef>
            <a:spcAft>
              <a:spcPct val="35000"/>
            </a:spcAft>
            <a:buNone/>
          </a:pPr>
          <a:r>
            <a:rPr lang="en-US" sz="2600" b="1" kern="1200" dirty="0"/>
            <a:t>BACKGROUND</a:t>
          </a:r>
          <a:r>
            <a:rPr lang="en-US" sz="2600" kern="1200" dirty="0"/>
            <a:t>	</a:t>
          </a:r>
        </a:p>
      </dsp:txBody>
      <dsp:txXfrm>
        <a:off x="212" y="1369182"/>
        <a:ext cx="2569852" cy="1850293"/>
      </dsp:txXfrm>
    </dsp:sp>
    <dsp:sp modelId="{2016A923-B097-4F6B-9DB5-C2E286700F58}">
      <dsp:nvSpPr>
        <dsp:cNvPr id="0" name=""/>
        <dsp:cNvSpPr/>
      </dsp:nvSpPr>
      <dsp:spPr>
        <a:xfrm>
          <a:off x="212" y="135653"/>
          <a:ext cx="2569852" cy="12335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3844" tIns="165100" rIns="253844" bIns="165100" numCol="1" spcCol="1270" anchor="ctr" anchorCtr="0">
          <a:noAutofit/>
        </a:bodyPr>
        <a:lstStyle/>
        <a:p>
          <a:pPr marL="0" lvl="0" indent="0" algn="l" defTabSz="2844800">
            <a:lnSpc>
              <a:spcPct val="90000"/>
            </a:lnSpc>
            <a:spcBef>
              <a:spcPct val="0"/>
            </a:spcBef>
            <a:spcAft>
              <a:spcPct val="35000"/>
            </a:spcAft>
            <a:buNone/>
          </a:pPr>
          <a:r>
            <a:rPr lang="en-US" sz="6400" kern="1200" dirty="0"/>
            <a:t>01</a:t>
          </a:r>
        </a:p>
      </dsp:txBody>
      <dsp:txXfrm>
        <a:off x="212" y="135653"/>
        <a:ext cx="2569852" cy="1233529"/>
      </dsp:txXfrm>
    </dsp:sp>
    <dsp:sp modelId="{4AEF0CBC-8C70-4657-A279-A24E23261102}">
      <dsp:nvSpPr>
        <dsp:cNvPr id="0" name=""/>
        <dsp:cNvSpPr/>
      </dsp:nvSpPr>
      <dsp:spPr>
        <a:xfrm>
          <a:off x="2775653" y="135653"/>
          <a:ext cx="2569852" cy="3083822"/>
        </a:xfrm>
        <a:prstGeom prst="rect">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44" tIns="0" rIns="253844" bIns="330200" numCol="1" spcCol="1270" anchor="t" anchorCtr="0">
          <a:noAutofit/>
        </a:bodyPr>
        <a:lstStyle/>
        <a:p>
          <a:pPr marL="0" lvl="0" indent="0" algn="l" defTabSz="1155700">
            <a:lnSpc>
              <a:spcPct val="90000"/>
            </a:lnSpc>
            <a:spcBef>
              <a:spcPct val="0"/>
            </a:spcBef>
            <a:spcAft>
              <a:spcPct val="35000"/>
            </a:spcAft>
            <a:buNone/>
          </a:pPr>
          <a:r>
            <a:rPr lang="en-US" sz="2600" b="1" kern="1200" dirty="0"/>
            <a:t>DISCLOSURE RISK ASSESSMENT</a:t>
          </a:r>
        </a:p>
      </dsp:txBody>
      <dsp:txXfrm>
        <a:off x="2775653" y="1369182"/>
        <a:ext cx="2569852" cy="1850293"/>
      </dsp:txXfrm>
    </dsp:sp>
    <dsp:sp modelId="{25843CCD-E21F-4D1B-B9DA-BCCEA4488734}">
      <dsp:nvSpPr>
        <dsp:cNvPr id="0" name=""/>
        <dsp:cNvSpPr/>
      </dsp:nvSpPr>
      <dsp:spPr>
        <a:xfrm>
          <a:off x="2775653" y="135653"/>
          <a:ext cx="2569852" cy="12335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3844" tIns="165100" rIns="253844" bIns="165100" numCol="1" spcCol="1270" anchor="ctr" anchorCtr="0">
          <a:noAutofit/>
        </a:bodyPr>
        <a:lstStyle/>
        <a:p>
          <a:pPr marL="0" lvl="0" indent="0" algn="l" defTabSz="2844800">
            <a:lnSpc>
              <a:spcPct val="90000"/>
            </a:lnSpc>
            <a:spcBef>
              <a:spcPct val="0"/>
            </a:spcBef>
            <a:spcAft>
              <a:spcPct val="35000"/>
            </a:spcAft>
            <a:buNone/>
          </a:pPr>
          <a:r>
            <a:rPr lang="en-US" sz="6400" kern="1200" dirty="0"/>
            <a:t>02</a:t>
          </a:r>
        </a:p>
      </dsp:txBody>
      <dsp:txXfrm>
        <a:off x="2775653" y="135653"/>
        <a:ext cx="2569852" cy="1233529"/>
      </dsp:txXfrm>
    </dsp:sp>
    <dsp:sp modelId="{5114AD67-4610-459C-9167-AF04046C802D}">
      <dsp:nvSpPr>
        <dsp:cNvPr id="0" name=""/>
        <dsp:cNvSpPr/>
      </dsp:nvSpPr>
      <dsp:spPr>
        <a:xfrm>
          <a:off x="5551094" y="135653"/>
          <a:ext cx="2569852" cy="3083822"/>
        </a:xfrm>
        <a:prstGeom prst="rect">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44" tIns="0" rIns="253844" bIns="330200" numCol="1" spcCol="1270" anchor="t" anchorCtr="0">
          <a:noAutofit/>
        </a:bodyPr>
        <a:lstStyle/>
        <a:p>
          <a:pPr marL="0" lvl="0" indent="0" algn="l" defTabSz="1155700">
            <a:lnSpc>
              <a:spcPct val="90000"/>
            </a:lnSpc>
            <a:spcBef>
              <a:spcPct val="0"/>
            </a:spcBef>
            <a:spcAft>
              <a:spcPct val="35000"/>
            </a:spcAft>
            <a:buNone/>
          </a:pPr>
          <a:r>
            <a:rPr lang="en-US" sz="2600" b="1" kern="1200" dirty="0"/>
            <a:t>MITGATION SOLUTIONS &amp; RESULTS</a:t>
          </a:r>
        </a:p>
      </dsp:txBody>
      <dsp:txXfrm>
        <a:off x="5551094" y="1369182"/>
        <a:ext cx="2569852" cy="1850293"/>
      </dsp:txXfrm>
    </dsp:sp>
    <dsp:sp modelId="{23A43B7A-6157-492C-B32E-786533FE2989}">
      <dsp:nvSpPr>
        <dsp:cNvPr id="0" name=""/>
        <dsp:cNvSpPr/>
      </dsp:nvSpPr>
      <dsp:spPr>
        <a:xfrm>
          <a:off x="5551094" y="135653"/>
          <a:ext cx="2569852" cy="12335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3844" tIns="165100" rIns="253844" bIns="165100" numCol="1" spcCol="1270" anchor="ctr" anchorCtr="0">
          <a:noAutofit/>
        </a:bodyPr>
        <a:lstStyle/>
        <a:p>
          <a:pPr marL="0" lvl="0" indent="0" algn="l" defTabSz="2844800">
            <a:lnSpc>
              <a:spcPct val="90000"/>
            </a:lnSpc>
            <a:spcBef>
              <a:spcPct val="0"/>
            </a:spcBef>
            <a:spcAft>
              <a:spcPct val="35000"/>
            </a:spcAft>
            <a:buNone/>
          </a:pPr>
          <a:r>
            <a:rPr lang="en-US" sz="6400" kern="1200" dirty="0"/>
            <a:t>03</a:t>
          </a:r>
        </a:p>
      </dsp:txBody>
      <dsp:txXfrm>
        <a:off x="5551094" y="135653"/>
        <a:ext cx="2569852" cy="1233529"/>
      </dsp:txXfrm>
    </dsp:sp>
    <dsp:sp modelId="{2209AFD1-4DE0-4540-ADE5-8E85B8387522}">
      <dsp:nvSpPr>
        <dsp:cNvPr id="0" name=""/>
        <dsp:cNvSpPr/>
      </dsp:nvSpPr>
      <dsp:spPr>
        <a:xfrm>
          <a:off x="8326747" y="135653"/>
          <a:ext cx="2569852" cy="3083822"/>
        </a:xfrm>
        <a:prstGeom prst="rect">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44" tIns="0" rIns="253844" bIns="330200" numCol="1" spcCol="1270" anchor="t" anchorCtr="0">
          <a:noAutofit/>
        </a:bodyPr>
        <a:lstStyle/>
        <a:p>
          <a:pPr marL="0" lvl="0" indent="0" algn="l" defTabSz="1155700">
            <a:lnSpc>
              <a:spcPct val="90000"/>
            </a:lnSpc>
            <a:spcBef>
              <a:spcPct val="0"/>
            </a:spcBef>
            <a:spcAft>
              <a:spcPct val="35000"/>
            </a:spcAft>
            <a:buNone/>
          </a:pPr>
          <a:r>
            <a:rPr lang="en-US" sz="2600" b="1" kern="1200" dirty="0"/>
            <a:t>SUMMARY &amp; TAKEAWAYS</a:t>
          </a:r>
        </a:p>
      </dsp:txBody>
      <dsp:txXfrm>
        <a:off x="8326747" y="1369182"/>
        <a:ext cx="2569852" cy="1850293"/>
      </dsp:txXfrm>
    </dsp:sp>
    <dsp:sp modelId="{DA347348-3301-435B-87FC-F38C4309A310}">
      <dsp:nvSpPr>
        <dsp:cNvPr id="0" name=""/>
        <dsp:cNvSpPr/>
      </dsp:nvSpPr>
      <dsp:spPr>
        <a:xfrm>
          <a:off x="8326534" y="135653"/>
          <a:ext cx="2569852" cy="12335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3844" tIns="165100" rIns="253844" bIns="165100" numCol="1" spcCol="1270" anchor="ctr" anchorCtr="0">
          <a:noAutofit/>
        </a:bodyPr>
        <a:lstStyle/>
        <a:p>
          <a:pPr marL="0" lvl="0" indent="0" algn="l" defTabSz="2844800">
            <a:lnSpc>
              <a:spcPct val="90000"/>
            </a:lnSpc>
            <a:spcBef>
              <a:spcPct val="0"/>
            </a:spcBef>
            <a:spcAft>
              <a:spcPct val="35000"/>
            </a:spcAft>
            <a:buNone/>
          </a:pPr>
          <a:r>
            <a:rPr lang="en-US" sz="6400" kern="1200" dirty="0"/>
            <a:t>04</a:t>
          </a:r>
        </a:p>
      </dsp:txBody>
      <dsp:txXfrm>
        <a:off x="8326534" y="135653"/>
        <a:ext cx="2569852" cy="1233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21D2A-79F3-4767-8946-7EF995FA82F2}">
      <dsp:nvSpPr>
        <dsp:cNvPr id="0" name=""/>
        <dsp:cNvSpPr/>
      </dsp:nvSpPr>
      <dsp:spPr>
        <a:xfrm>
          <a:off x="497579" y="0"/>
          <a:ext cx="10247476" cy="1705175"/>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54972"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Public-use data files are valuable</a:t>
          </a:r>
        </a:p>
      </dsp:txBody>
      <dsp:txXfrm>
        <a:off x="497579" y="0"/>
        <a:ext cx="10247476" cy="1705175"/>
      </dsp:txXfrm>
    </dsp:sp>
    <dsp:sp modelId="{F8A460E6-D1A8-48E2-9DC7-4D6ED1DBAB34}">
      <dsp:nvSpPr>
        <dsp:cNvPr id="0" name=""/>
        <dsp:cNvSpPr/>
      </dsp:nvSpPr>
      <dsp:spPr>
        <a:xfrm>
          <a:off x="25395" y="27501"/>
          <a:ext cx="1193622" cy="17904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846FEA-270B-4E3F-8CA7-E6BDCA0BB04C}">
      <dsp:nvSpPr>
        <dsp:cNvPr id="0" name=""/>
        <dsp:cNvSpPr/>
      </dsp:nvSpPr>
      <dsp:spPr>
        <a:xfrm>
          <a:off x="529391" y="2205083"/>
          <a:ext cx="10423068" cy="1676733"/>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54972"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Disclosure risks may exist in the public release of record-level survey data</a:t>
          </a:r>
        </a:p>
      </dsp:txBody>
      <dsp:txXfrm>
        <a:off x="529391" y="2205083"/>
        <a:ext cx="10423068" cy="1676733"/>
      </dsp:txXfrm>
    </dsp:sp>
    <dsp:sp modelId="{6DA87A44-DACE-431D-8C8D-345DEC253419}">
      <dsp:nvSpPr>
        <dsp:cNvPr id="0" name=""/>
        <dsp:cNvSpPr/>
      </dsp:nvSpPr>
      <dsp:spPr>
        <a:xfrm>
          <a:off x="63501" y="2144441"/>
          <a:ext cx="1436250" cy="17904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45CDB-33C3-478E-A6D4-03440B2FF1D1}">
      <dsp:nvSpPr>
        <dsp:cNvPr id="0" name=""/>
        <dsp:cNvSpPr/>
      </dsp:nvSpPr>
      <dsp:spPr>
        <a:xfrm>
          <a:off x="0" y="980"/>
          <a:ext cx="565225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803B25-0F25-46F8-9D20-2FC456303796}">
      <dsp:nvSpPr>
        <dsp:cNvPr id="0" name=""/>
        <dsp:cNvSpPr/>
      </dsp:nvSpPr>
      <dsp:spPr>
        <a:xfrm>
          <a:off x="0" y="980"/>
          <a:ext cx="323226" cy="2006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endParaRPr lang="en-US" sz="2200" kern="1200" dirty="0">
            <a:solidFill>
              <a:schemeClr val="bg1"/>
            </a:solidFill>
          </a:endParaRPr>
        </a:p>
      </dsp:txBody>
      <dsp:txXfrm>
        <a:off x="0" y="980"/>
        <a:ext cx="323226" cy="2006823"/>
      </dsp:txXfrm>
    </dsp:sp>
    <dsp:sp modelId="{13D58577-08D4-45C0-8F8A-1D7F050DADB6}">
      <dsp:nvSpPr>
        <dsp:cNvPr id="0" name=""/>
        <dsp:cNvSpPr/>
      </dsp:nvSpPr>
      <dsp:spPr>
        <a:xfrm>
          <a:off x="405774" y="47623"/>
          <a:ext cx="5000047" cy="932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Clr>
              <a:schemeClr val="accent4"/>
            </a:buClr>
            <a:buNone/>
          </a:pPr>
          <a:r>
            <a:rPr lang="en-US" sz="2200" kern="1200" dirty="0"/>
            <a:t>Evaluate disclosure risk of all CHS 2021 survey records</a:t>
          </a:r>
        </a:p>
      </dsp:txBody>
      <dsp:txXfrm>
        <a:off x="405774" y="47623"/>
        <a:ext cx="5000047" cy="932859"/>
      </dsp:txXfrm>
    </dsp:sp>
    <dsp:sp modelId="{B6232FA7-9AE4-4EE4-85C5-7825A60A1DA7}">
      <dsp:nvSpPr>
        <dsp:cNvPr id="0" name=""/>
        <dsp:cNvSpPr/>
      </dsp:nvSpPr>
      <dsp:spPr>
        <a:xfrm>
          <a:off x="323226" y="980483"/>
          <a:ext cx="44025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8B2D1D-0D15-4F8B-AE6D-2A7C1D45E721}">
      <dsp:nvSpPr>
        <dsp:cNvPr id="0" name=""/>
        <dsp:cNvSpPr/>
      </dsp:nvSpPr>
      <dsp:spPr>
        <a:xfrm>
          <a:off x="405774" y="1027126"/>
          <a:ext cx="5241191" cy="932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Clr>
              <a:schemeClr val="accent4"/>
            </a:buClr>
            <a:buNone/>
          </a:pPr>
          <a:r>
            <a:rPr lang="en-US" sz="2200" kern="1200" dirty="0"/>
            <a:t>Assume the </a:t>
          </a:r>
          <a:r>
            <a:rPr lang="en-US" sz="2200" kern="1200" dirty="0">
              <a:ea typeface="Calibri" panose="020F0502020204030204" pitchFamily="34" charset="0"/>
              <a:cs typeface="Times New Roman" panose="02020603050405020304" pitchFamily="18" charset="0"/>
            </a:rPr>
            <a:t>intruder knows a combination of </a:t>
          </a:r>
          <a:r>
            <a:rPr lang="en-US" sz="2200" b="1" kern="1200" dirty="0">
              <a:ea typeface="Calibri" panose="020F0502020204030204" pitchFamily="34" charset="0"/>
              <a:cs typeface="Times New Roman" panose="02020603050405020304" pitchFamily="18" charset="0"/>
            </a:rPr>
            <a:t>identifying variables </a:t>
          </a:r>
          <a:r>
            <a:rPr lang="en-US" sz="2200" kern="1200" dirty="0">
              <a:ea typeface="Calibri" panose="020F0502020204030204" pitchFamily="34" charset="0"/>
              <a:cs typeface="Times New Roman" panose="02020603050405020304" pitchFamily="18" charset="0"/>
            </a:rPr>
            <a:t>of each record</a:t>
          </a:r>
          <a:endParaRPr lang="en-US" sz="2200" kern="1200" dirty="0"/>
        </a:p>
      </dsp:txBody>
      <dsp:txXfrm>
        <a:off x="405774" y="1027126"/>
        <a:ext cx="5241191" cy="932859"/>
      </dsp:txXfrm>
    </dsp:sp>
    <dsp:sp modelId="{26E0EB7D-41CE-44A9-B9BF-D02709B20CE8}">
      <dsp:nvSpPr>
        <dsp:cNvPr id="0" name=""/>
        <dsp:cNvSpPr/>
      </dsp:nvSpPr>
      <dsp:spPr>
        <a:xfrm>
          <a:off x="323226" y="1959985"/>
          <a:ext cx="44025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110AB-7026-448C-A36F-F4521DE536A8}">
      <dsp:nvSpPr>
        <dsp:cNvPr id="0" name=""/>
        <dsp:cNvSpPr/>
      </dsp:nvSpPr>
      <dsp:spPr>
        <a:xfrm rot="5400000">
          <a:off x="6474055" y="-2275479"/>
          <a:ext cx="1978602" cy="7024336"/>
        </a:xfrm>
        <a:prstGeom prst="round2SameRect">
          <a:avLst/>
        </a:prstGeom>
        <a:solidFill>
          <a:schemeClr val="bg1">
            <a:lumMod val="9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398463" lvl="1" indent="-398463" algn="l" defTabSz="1244600">
            <a:lnSpc>
              <a:spcPct val="90000"/>
            </a:lnSpc>
            <a:spcBef>
              <a:spcPct val="0"/>
            </a:spcBef>
            <a:spcAft>
              <a:spcPct val="15000"/>
            </a:spcAft>
            <a:buClr>
              <a:schemeClr val="accent2"/>
            </a:buClr>
            <a:buFont typeface="Sylfaen" panose="010A0502050306030303" pitchFamily="18" charset="0"/>
            <a:buChar char="»"/>
          </a:pPr>
          <a:r>
            <a:rPr lang="en-US" sz="2800" kern="1200" cap="none" spc="0" dirty="0">
              <a:solidFill>
                <a:schemeClr val="tx1"/>
              </a:solidFill>
            </a:rPr>
            <a:t>Age Group  </a:t>
          </a:r>
          <a:r>
            <a:rPr lang="en-US" sz="2800" b="1" kern="1200" cap="none" spc="0" dirty="0">
              <a:solidFill>
                <a:schemeClr val="tx1"/>
              </a:solidFill>
            </a:rPr>
            <a:t>x</a:t>
          </a:r>
          <a:r>
            <a:rPr lang="en-US" sz="2800" kern="1200" cap="none" spc="0" dirty="0">
              <a:solidFill>
                <a:schemeClr val="tx1"/>
              </a:solidFill>
            </a:rPr>
            <a:t>  Sex  </a:t>
          </a:r>
          <a:r>
            <a:rPr lang="en-US" sz="2800" b="1" kern="1200" cap="none" spc="0" dirty="0">
              <a:solidFill>
                <a:schemeClr val="tx1"/>
              </a:solidFill>
            </a:rPr>
            <a:t>x </a:t>
          </a:r>
          <a:r>
            <a:rPr lang="en-US" sz="2800" kern="1200" cap="none" spc="0" dirty="0">
              <a:solidFill>
                <a:schemeClr val="tx1"/>
              </a:solidFill>
            </a:rPr>
            <a:t> Race/ethnicity  </a:t>
          </a:r>
          <a:r>
            <a:rPr lang="en-US" sz="2800" b="1" kern="1200" cap="none" spc="0" dirty="0">
              <a:solidFill>
                <a:schemeClr val="tx1"/>
              </a:solidFill>
            </a:rPr>
            <a:t>x </a:t>
          </a:r>
          <a:r>
            <a:rPr lang="en-US" sz="2800" kern="1200" cap="none" spc="0" dirty="0">
              <a:solidFill>
                <a:schemeClr val="tx1"/>
              </a:solidFill>
            </a:rPr>
            <a:t> Borough  </a:t>
          </a:r>
          <a:r>
            <a:rPr lang="en-US" sz="2800" b="1" kern="1200" cap="none" spc="0" dirty="0">
              <a:solidFill>
                <a:schemeClr val="tx1"/>
              </a:solidFill>
            </a:rPr>
            <a:t>x</a:t>
          </a:r>
          <a:r>
            <a:rPr lang="en-US" sz="2800" kern="1200" cap="none" spc="0" dirty="0">
              <a:solidFill>
                <a:schemeClr val="tx1"/>
              </a:solidFill>
            </a:rPr>
            <a:t>  </a:t>
          </a:r>
          <a:r>
            <a:rPr lang="en-US" sz="2800" b="1" kern="1200" cap="none" spc="0" dirty="0">
              <a:solidFill>
                <a:srgbClr val="3333FF"/>
              </a:solidFill>
            </a:rPr>
            <a:t>Key Variable </a:t>
          </a:r>
          <a:r>
            <a:rPr lang="en-US" sz="2800" b="1" i="1" kern="1200" cap="none" spc="0" dirty="0">
              <a:solidFill>
                <a:srgbClr val="3333FF"/>
              </a:solidFill>
            </a:rPr>
            <a:t>a</a:t>
          </a:r>
          <a:endParaRPr lang="en-US" sz="2800" i="1" kern="1200" dirty="0"/>
        </a:p>
        <a:p>
          <a:pPr marL="398463" lvl="1" indent="-398463" algn="l" defTabSz="222250">
            <a:lnSpc>
              <a:spcPct val="90000"/>
            </a:lnSpc>
            <a:spcBef>
              <a:spcPct val="0"/>
            </a:spcBef>
            <a:spcAft>
              <a:spcPct val="15000"/>
            </a:spcAft>
            <a:buClr>
              <a:schemeClr val="accent2"/>
            </a:buClr>
            <a:buFont typeface="Sylfaen" panose="010A0502050306030303" pitchFamily="18" charset="0"/>
            <a:buChar char="»"/>
          </a:pPr>
          <a:endParaRPr lang="en-US" sz="500" kern="1200" dirty="0"/>
        </a:p>
        <a:p>
          <a:pPr marL="398463" lvl="1" indent="-398463" algn="l" defTabSz="1244600">
            <a:lnSpc>
              <a:spcPct val="90000"/>
            </a:lnSpc>
            <a:spcBef>
              <a:spcPct val="0"/>
            </a:spcBef>
            <a:spcAft>
              <a:spcPct val="15000"/>
            </a:spcAft>
            <a:buClr>
              <a:schemeClr val="accent2"/>
            </a:buClr>
            <a:buFont typeface="Sylfaen" panose="010A0502050306030303" pitchFamily="18" charset="0"/>
            <a:buChar char="»"/>
          </a:pPr>
          <a:r>
            <a:rPr lang="en-US" sz="2800" kern="1200" dirty="0"/>
            <a:t>25 Key</a:t>
          </a:r>
          <a:r>
            <a:rPr lang="en-US" sz="2800" kern="1200" cap="none" spc="0" dirty="0">
              <a:solidFill>
                <a:schemeClr val="tx1"/>
              </a:solidFill>
            </a:rPr>
            <a:t> variables identified elevated risk of re-identification</a:t>
          </a:r>
          <a:endParaRPr lang="en-US" sz="2800" kern="1200" dirty="0"/>
        </a:p>
      </dsp:txBody>
      <dsp:txXfrm rot="-5400000">
        <a:off x="3951189" y="343974"/>
        <a:ext cx="6927749" cy="1785428"/>
      </dsp:txXfrm>
    </dsp:sp>
    <dsp:sp modelId="{86E7776F-E5EB-42E2-A424-0E2FE0D3DB3C}">
      <dsp:nvSpPr>
        <dsp:cNvPr id="0" name=""/>
        <dsp:cNvSpPr/>
      </dsp:nvSpPr>
      <dsp:spPr>
        <a:xfrm>
          <a:off x="0" y="12"/>
          <a:ext cx="3951189" cy="2473253"/>
        </a:xfrm>
        <a:prstGeom prst="roundRect">
          <a:avLst/>
        </a:prstGeom>
        <a:no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chemeClr val="tx1"/>
              </a:solidFill>
            </a:rPr>
            <a:t>Core + </a:t>
          </a:r>
          <a:r>
            <a:rPr lang="en-US" sz="3400" b="1" kern="1200" dirty="0">
              <a:solidFill>
                <a:srgbClr val="2313F5"/>
              </a:solidFill>
            </a:rPr>
            <a:t>Key</a:t>
          </a:r>
          <a:r>
            <a:rPr lang="en-US" sz="3400" b="1" kern="1200" dirty="0">
              <a:solidFill>
                <a:schemeClr val="tx1"/>
              </a:solidFill>
            </a:rPr>
            <a:t> variable </a:t>
          </a:r>
        </a:p>
        <a:p>
          <a:pPr marL="0" lvl="0" indent="0" algn="ctr" defTabSz="1511300">
            <a:lnSpc>
              <a:spcPct val="90000"/>
            </a:lnSpc>
            <a:spcBef>
              <a:spcPct val="0"/>
            </a:spcBef>
            <a:spcAft>
              <a:spcPct val="35000"/>
            </a:spcAft>
            <a:buNone/>
          </a:pPr>
          <a:r>
            <a:rPr lang="en-US" sz="3400" b="1" kern="1200" dirty="0">
              <a:solidFill>
                <a:schemeClr val="tx1"/>
              </a:solidFill>
            </a:rPr>
            <a:t>(one </a:t>
          </a:r>
          <a:r>
            <a:rPr lang="en-US" sz="3400" b="1" kern="1200" dirty="0">
              <a:solidFill>
                <a:srgbClr val="2313F5"/>
              </a:solidFill>
            </a:rPr>
            <a:t>Key</a:t>
          </a:r>
          <a:r>
            <a:rPr lang="en-US" sz="3400" b="1" kern="1200" dirty="0">
              <a:solidFill>
                <a:schemeClr val="tx1"/>
              </a:solidFill>
            </a:rPr>
            <a:t> at a time)</a:t>
          </a:r>
        </a:p>
      </dsp:txBody>
      <dsp:txXfrm>
        <a:off x="120734" y="120746"/>
        <a:ext cx="3709721" cy="2231785"/>
      </dsp:txXfrm>
    </dsp:sp>
    <dsp:sp modelId="{DB08339A-DDCB-4951-93C5-6169806E6CC5}">
      <dsp:nvSpPr>
        <dsp:cNvPr id="0" name=""/>
        <dsp:cNvSpPr/>
      </dsp:nvSpPr>
      <dsp:spPr>
        <a:xfrm rot="5400000">
          <a:off x="6474055" y="321436"/>
          <a:ext cx="1978602" cy="7024336"/>
        </a:xfrm>
        <a:prstGeom prst="round2SameRect">
          <a:avLst/>
        </a:prstGeom>
        <a:solidFill>
          <a:schemeClr val="bg1">
            <a:lumMod val="9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347663" lvl="1" indent="-347663" algn="l" defTabSz="1244600">
            <a:lnSpc>
              <a:spcPct val="90000"/>
            </a:lnSpc>
            <a:spcBef>
              <a:spcPct val="0"/>
            </a:spcBef>
            <a:spcAft>
              <a:spcPct val="15000"/>
            </a:spcAft>
            <a:buClr>
              <a:schemeClr val="accent2"/>
            </a:buClr>
            <a:buFont typeface="Sylfaen" panose="010A0502050306030303" pitchFamily="18" charset="0"/>
            <a:buChar char="»"/>
          </a:pPr>
          <a:r>
            <a:rPr lang="en-US" sz="2800" b="1" kern="1200" dirty="0"/>
            <a:t>Weighted N method </a:t>
          </a:r>
          <a:r>
            <a:rPr lang="en-US" sz="2800" kern="1200" dirty="0"/>
            <a:t>- i.e., the estimated population of these records in this combination are less than 100</a:t>
          </a:r>
        </a:p>
      </dsp:txBody>
      <dsp:txXfrm rot="-5400000">
        <a:off x="3951189" y="2940890"/>
        <a:ext cx="6927749" cy="1785428"/>
      </dsp:txXfrm>
    </dsp:sp>
    <dsp:sp modelId="{F073F370-76E4-4E82-A6B2-9E89191929D6}">
      <dsp:nvSpPr>
        <dsp:cNvPr id="0" name=""/>
        <dsp:cNvSpPr/>
      </dsp:nvSpPr>
      <dsp:spPr>
        <a:xfrm>
          <a:off x="0" y="2596977"/>
          <a:ext cx="3951189" cy="2473253"/>
        </a:xfrm>
        <a:prstGeom prst="roundRect">
          <a:avLst/>
        </a:prstGeom>
        <a:no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chemeClr val="tx1"/>
              </a:solidFill>
            </a:rPr>
            <a:t>Weighted N (population) less than 100 flagged as high-risk</a:t>
          </a:r>
        </a:p>
      </dsp:txBody>
      <dsp:txXfrm>
        <a:off x="120734" y="2717711"/>
        <a:ext cx="3709721" cy="22317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FFA09-1312-4F23-BF36-83AA8AE68835}">
      <dsp:nvSpPr>
        <dsp:cNvPr id="0" name=""/>
        <dsp:cNvSpPr/>
      </dsp:nvSpPr>
      <dsp:spPr>
        <a:xfrm>
          <a:off x="7141" y="-196813"/>
          <a:ext cx="2816482" cy="1143001"/>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662A22-8164-4725-A43E-5DC0C19C0A69}">
      <dsp:nvSpPr>
        <dsp:cNvPr id="0" name=""/>
        <dsp:cNvSpPr/>
      </dsp:nvSpPr>
      <dsp:spPr>
        <a:xfrm>
          <a:off x="214313" y="0"/>
          <a:ext cx="2816482" cy="1143001"/>
        </a:xfrm>
        <a:prstGeom prst="roundRect">
          <a:avLst>
            <a:gd name="adj" fmla="val 10000"/>
          </a:avLst>
        </a:prstGeom>
        <a:solidFill>
          <a:schemeClr val="lt1">
            <a:alpha val="90000"/>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100000"/>
            </a:lnSpc>
            <a:spcBef>
              <a:spcPct val="0"/>
            </a:spcBef>
            <a:spcAft>
              <a:spcPct val="35000"/>
            </a:spcAft>
            <a:buNone/>
          </a:pPr>
          <a:r>
            <a:rPr lang="en-US" sz="2700" b="1" kern="1200" dirty="0"/>
            <a:t>Suppression </a:t>
          </a:r>
        </a:p>
      </dsp:txBody>
      <dsp:txXfrm>
        <a:off x="247790" y="33477"/>
        <a:ext cx="2749528" cy="1076047"/>
      </dsp:txXfrm>
    </dsp:sp>
    <dsp:sp modelId="{CB416496-808D-451F-86FF-E58D72007F1B}">
      <dsp:nvSpPr>
        <dsp:cNvPr id="0" name=""/>
        <dsp:cNvSpPr/>
      </dsp:nvSpPr>
      <dsp:spPr>
        <a:xfrm>
          <a:off x="3273115" y="-196813"/>
          <a:ext cx="2859721" cy="1143001"/>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F6DE94-3588-462F-8190-8D5F630BFDAA}">
      <dsp:nvSpPr>
        <dsp:cNvPr id="0" name=""/>
        <dsp:cNvSpPr/>
      </dsp:nvSpPr>
      <dsp:spPr>
        <a:xfrm>
          <a:off x="3480288" y="0"/>
          <a:ext cx="2859721" cy="1143001"/>
        </a:xfrm>
        <a:prstGeom prst="roundRect">
          <a:avLst>
            <a:gd name="adj" fmla="val 10000"/>
          </a:avLst>
        </a:prstGeom>
        <a:solidFill>
          <a:schemeClr val="lt1">
            <a:alpha val="90000"/>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100000"/>
            </a:lnSpc>
            <a:spcBef>
              <a:spcPct val="0"/>
            </a:spcBef>
            <a:spcAft>
              <a:spcPct val="35000"/>
            </a:spcAft>
            <a:buNone/>
          </a:pPr>
          <a:r>
            <a:rPr lang="en-US" sz="2700" b="0" kern="1200" dirty="0"/>
            <a:t>Partial Synthesis – </a:t>
          </a:r>
          <a:r>
            <a:rPr lang="en-US" sz="2700" b="1" kern="1200" dirty="0"/>
            <a:t>DPMPM</a:t>
          </a:r>
        </a:p>
      </dsp:txBody>
      <dsp:txXfrm>
        <a:off x="3513765" y="33477"/>
        <a:ext cx="2792767" cy="1076047"/>
      </dsp:txXfrm>
    </dsp:sp>
    <dsp:sp modelId="{BED4AD14-F23B-4FAD-9826-7A0308400B77}">
      <dsp:nvSpPr>
        <dsp:cNvPr id="0" name=""/>
        <dsp:cNvSpPr/>
      </dsp:nvSpPr>
      <dsp:spPr>
        <a:xfrm>
          <a:off x="6505248" y="-196813"/>
          <a:ext cx="3007486" cy="1143001"/>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8F36DB-C61D-4556-8CC4-AA972F8D30B5}">
      <dsp:nvSpPr>
        <dsp:cNvPr id="0" name=""/>
        <dsp:cNvSpPr/>
      </dsp:nvSpPr>
      <dsp:spPr>
        <a:xfrm>
          <a:off x="6712420" y="0"/>
          <a:ext cx="3007486" cy="1143001"/>
        </a:xfrm>
        <a:prstGeom prst="roundRect">
          <a:avLst>
            <a:gd name="adj" fmla="val 10000"/>
          </a:avLst>
        </a:prstGeom>
        <a:solidFill>
          <a:schemeClr val="lt1">
            <a:alpha val="90000"/>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100000"/>
            </a:lnSpc>
            <a:spcBef>
              <a:spcPct val="0"/>
            </a:spcBef>
            <a:spcAft>
              <a:spcPct val="35000"/>
            </a:spcAft>
            <a:buNone/>
          </a:pPr>
          <a:r>
            <a:rPr lang="en-US" sz="2700" kern="1200" dirty="0"/>
            <a:t>Partial Synthesis – </a:t>
          </a:r>
          <a:r>
            <a:rPr lang="en-US" sz="2700" b="1" kern="1200" dirty="0"/>
            <a:t>CART</a:t>
          </a:r>
          <a:r>
            <a:rPr lang="en-US" sz="2700" kern="1200" dirty="0"/>
            <a:t> </a:t>
          </a:r>
        </a:p>
      </dsp:txBody>
      <dsp:txXfrm>
        <a:off x="6745897" y="33477"/>
        <a:ext cx="2940532" cy="10760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38319-E3D5-49D4-A20F-0A3DC710A70B}">
      <dsp:nvSpPr>
        <dsp:cNvPr id="0" name=""/>
        <dsp:cNvSpPr/>
      </dsp:nvSpPr>
      <dsp:spPr>
        <a:xfrm rot="5400000">
          <a:off x="2885175" y="-924148"/>
          <a:ext cx="1107204" cy="3236497"/>
        </a:xfrm>
        <a:prstGeom prst="round2SameRect">
          <a:avLst/>
        </a:prstGeom>
        <a:solidFill>
          <a:schemeClr val="tx2">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lr>
              <a:schemeClr val="accent4"/>
            </a:buClr>
            <a:buFont typeface="Tw Cen MT" panose="020B0602020104020603" pitchFamily="34" charset="0"/>
            <a:buNone/>
          </a:pPr>
          <a:r>
            <a:rPr lang="en-US" sz="2000" kern="1200" dirty="0"/>
            <a:t>Thresholds: 5%, 10%, 20% </a:t>
          </a:r>
        </a:p>
      </dsp:txBody>
      <dsp:txXfrm rot="-5400000">
        <a:off x="1820529" y="194547"/>
        <a:ext cx="3182448" cy="999106"/>
      </dsp:txXfrm>
    </dsp:sp>
    <dsp:sp modelId="{6AC1B0DB-2820-43A4-949D-0A58152C0E9A}">
      <dsp:nvSpPr>
        <dsp:cNvPr id="0" name=""/>
        <dsp:cNvSpPr/>
      </dsp:nvSpPr>
      <dsp:spPr>
        <a:xfrm>
          <a:off x="0" y="2096"/>
          <a:ext cx="1820529" cy="1384006"/>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SYNTHESIS </a:t>
          </a:r>
        </a:p>
      </dsp:txBody>
      <dsp:txXfrm>
        <a:off x="67562" y="69658"/>
        <a:ext cx="1685405" cy="1248882"/>
      </dsp:txXfrm>
    </dsp:sp>
    <dsp:sp modelId="{60B1CD54-D1EF-418F-A481-D4FF46A69D39}">
      <dsp:nvSpPr>
        <dsp:cNvPr id="0" name=""/>
        <dsp:cNvSpPr/>
      </dsp:nvSpPr>
      <dsp:spPr>
        <a:xfrm rot="5400000">
          <a:off x="2885175" y="529057"/>
          <a:ext cx="1107204" cy="3236497"/>
        </a:xfrm>
        <a:prstGeom prst="round2SameRect">
          <a:avLst/>
        </a:prstGeom>
        <a:solidFill>
          <a:schemeClr val="tx2">
            <a:lumMod val="20000"/>
            <a:lumOff val="80000"/>
            <a:alpha val="90000"/>
          </a:schemeClr>
        </a:solidFill>
        <a:ln w="12700" cap="flat" cmpd="sng" algn="ctr">
          <a:solidFill>
            <a:schemeClr val="accent2">
              <a:tint val="40000"/>
              <a:alpha val="90000"/>
              <a:hueOff val="3138028"/>
              <a:satOff val="4888"/>
              <a:lumOff val="2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Tx/>
            <a:buNone/>
          </a:pPr>
          <a:r>
            <a:rPr lang="en-US" sz="2000" kern="1200" dirty="0"/>
            <a:t>Cutoffs: 50%, 75%, 90% </a:t>
          </a:r>
        </a:p>
      </dsp:txBody>
      <dsp:txXfrm rot="-5400000">
        <a:off x="1820529" y="1647753"/>
        <a:ext cx="3182448" cy="999106"/>
      </dsp:txXfrm>
    </dsp:sp>
    <dsp:sp modelId="{F1C8C5BF-64F7-4D4F-BE81-35638E3C8085}">
      <dsp:nvSpPr>
        <dsp:cNvPr id="0" name=""/>
        <dsp:cNvSpPr/>
      </dsp:nvSpPr>
      <dsp:spPr>
        <a:xfrm>
          <a:off x="0" y="1455303"/>
          <a:ext cx="1820529" cy="1384006"/>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95% CONFIDENCE INTERVAL OVERLAP</a:t>
          </a:r>
        </a:p>
      </dsp:txBody>
      <dsp:txXfrm>
        <a:off x="67562" y="1522865"/>
        <a:ext cx="1685405" cy="1248882"/>
      </dsp:txXfrm>
    </dsp:sp>
    <dsp:sp modelId="{9ACE5491-793D-4600-87E0-56681869E7E0}">
      <dsp:nvSpPr>
        <dsp:cNvPr id="0" name=""/>
        <dsp:cNvSpPr/>
      </dsp:nvSpPr>
      <dsp:spPr>
        <a:xfrm rot="5400000">
          <a:off x="2885175" y="1982264"/>
          <a:ext cx="1107204" cy="3236497"/>
        </a:xfrm>
        <a:prstGeom prst="round2SameRect">
          <a:avLst/>
        </a:prstGeom>
        <a:solidFill>
          <a:schemeClr val="tx2">
            <a:lumMod val="20000"/>
            <a:lumOff val="80000"/>
            <a:alpha val="89804"/>
          </a:schemeClr>
        </a:solidFill>
        <a:ln w="12700" cap="flat" cmpd="sng" algn="ctr">
          <a:solidFill>
            <a:schemeClr val="accent2">
              <a:tint val="40000"/>
              <a:alpha val="90000"/>
              <a:hueOff val="6276057"/>
              <a:satOff val="9776"/>
              <a:lumOff val="5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US" sz="2000" kern="1200" dirty="0"/>
            <a:t>10 commonly reported </a:t>
          </a:r>
        </a:p>
      </dsp:txBody>
      <dsp:txXfrm rot="-5400000">
        <a:off x="1820529" y="3100960"/>
        <a:ext cx="3182448" cy="999106"/>
      </dsp:txXfrm>
    </dsp:sp>
    <dsp:sp modelId="{46D4CC92-D65F-4C5D-8A43-25C10FDEC10A}">
      <dsp:nvSpPr>
        <dsp:cNvPr id="0" name=""/>
        <dsp:cNvSpPr/>
      </dsp:nvSpPr>
      <dsp:spPr>
        <a:xfrm>
          <a:off x="0" y="2908509"/>
          <a:ext cx="1820529" cy="1384006"/>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HEALTH MEASURES</a:t>
          </a:r>
        </a:p>
      </dsp:txBody>
      <dsp:txXfrm>
        <a:off x="67562" y="2976071"/>
        <a:ext cx="1685405" cy="12488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A5BD3-3FD2-4F22-823C-C65861008067}">
      <dsp:nvSpPr>
        <dsp:cNvPr id="0" name=""/>
        <dsp:cNvSpPr/>
      </dsp:nvSpPr>
      <dsp:spPr>
        <a:xfrm>
          <a:off x="-5838483" y="-893551"/>
          <a:ext cx="6950773" cy="6950773"/>
        </a:xfrm>
        <a:prstGeom prst="blockArc">
          <a:avLst>
            <a:gd name="adj1" fmla="val 18900000"/>
            <a:gd name="adj2" fmla="val 2700000"/>
            <a:gd name="adj3" fmla="val 311"/>
          </a:avLst>
        </a:prstGeom>
        <a:solidFill>
          <a:schemeClr val="accent4">
            <a:lumMod val="60000"/>
            <a:lumOff val="40000"/>
          </a:schemeClr>
        </a:solidFill>
        <a:ln w="1270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CBBBE40-5911-4058-BCD9-3D981DCD03D0}">
      <dsp:nvSpPr>
        <dsp:cNvPr id="0" name=""/>
        <dsp:cNvSpPr/>
      </dsp:nvSpPr>
      <dsp:spPr>
        <a:xfrm>
          <a:off x="582198" y="396983"/>
          <a:ext cx="9403646" cy="794379"/>
        </a:xfrm>
        <a:prstGeom prst="rect">
          <a:avLst/>
        </a:prstGeom>
        <a:solidFill>
          <a:schemeClr val="accent4">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0538" tIns="76200" rIns="76200" bIns="76200" numCol="1" spcCol="1270" anchor="ctr" anchorCtr="0">
          <a:noAutofit/>
        </a:bodyPr>
        <a:lstStyle/>
        <a:p>
          <a:pPr marL="0" lvl="0" indent="0" algn="l" defTabSz="1333500">
            <a:lnSpc>
              <a:spcPct val="90000"/>
            </a:lnSpc>
            <a:spcBef>
              <a:spcPct val="0"/>
            </a:spcBef>
            <a:spcAft>
              <a:spcPct val="35000"/>
            </a:spcAft>
            <a:buNone/>
          </a:pPr>
          <a:r>
            <a:rPr lang="en-US" sz="3000" b="1" kern="1200" dirty="0"/>
            <a:t>Weighted N</a:t>
          </a:r>
          <a:r>
            <a:rPr lang="en-US" sz="3000" kern="1200" dirty="0"/>
            <a:t> is useful approach to quantify risk</a:t>
          </a:r>
        </a:p>
      </dsp:txBody>
      <dsp:txXfrm>
        <a:off x="582198" y="396983"/>
        <a:ext cx="9403646" cy="794379"/>
      </dsp:txXfrm>
    </dsp:sp>
    <dsp:sp modelId="{DD16FAE7-67E5-42AD-B2D1-75B55B557BC7}">
      <dsp:nvSpPr>
        <dsp:cNvPr id="0" name=""/>
        <dsp:cNvSpPr/>
      </dsp:nvSpPr>
      <dsp:spPr>
        <a:xfrm>
          <a:off x="85711" y="297685"/>
          <a:ext cx="992973" cy="992973"/>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C203F65-05CD-4610-B275-36D282A9F80D}">
      <dsp:nvSpPr>
        <dsp:cNvPr id="0" name=""/>
        <dsp:cNvSpPr/>
      </dsp:nvSpPr>
      <dsp:spPr>
        <a:xfrm>
          <a:off x="1037634" y="1588758"/>
          <a:ext cx="8948210" cy="794379"/>
        </a:xfrm>
        <a:prstGeom prst="rect">
          <a:avLst/>
        </a:prstGeom>
        <a:solidFill>
          <a:schemeClr val="accent4">
            <a:lumMod val="60000"/>
            <a:lumOff val="40000"/>
          </a:schemeClr>
        </a:solidFill>
        <a:ln>
          <a:noFill/>
        </a:ln>
        <a:effectLst>
          <a:outerShdw blurRad="50800" dist="38100" dir="5400000" algn="t" rotWithShape="0">
            <a:prstClr val="black">
              <a:alpha val="40000"/>
            </a:prstClr>
          </a:outerShdw>
        </a:effectLst>
        <a:scene3d>
          <a:camera prst="orthographicFront"/>
          <a:lightRig rig="threePt" dir="t">
            <a:rot lat="0" lon="0" rev="75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630538"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t>Any mitigation presents a </a:t>
          </a:r>
          <a:r>
            <a:rPr lang="en-US" sz="3000" b="1" kern="1200" dirty="0"/>
            <a:t>risk-utility trade-off </a:t>
          </a:r>
        </a:p>
      </dsp:txBody>
      <dsp:txXfrm>
        <a:off x="1037634" y="1588758"/>
        <a:ext cx="8948210" cy="794379"/>
      </dsp:txXfrm>
    </dsp:sp>
    <dsp:sp modelId="{2DBB42A8-20B6-40EA-BF4C-05D3C49CBB56}">
      <dsp:nvSpPr>
        <dsp:cNvPr id="0" name=""/>
        <dsp:cNvSpPr/>
      </dsp:nvSpPr>
      <dsp:spPr>
        <a:xfrm>
          <a:off x="541147" y="1489460"/>
          <a:ext cx="992973" cy="992973"/>
        </a:xfrm>
        <a:prstGeom prst="ellipse">
          <a:avLst/>
        </a:prstGeom>
        <a:solidFill>
          <a:schemeClr val="lt1">
            <a:hueOff val="0"/>
            <a:satOff val="0"/>
            <a:lumOff val="0"/>
            <a:alphaOff val="0"/>
          </a:schemeClr>
        </a:solidFill>
        <a:ln w="28575" cap="flat" cmpd="sng" algn="ctr">
          <a:solidFill>
            <a:schemeClr val="accent4"/>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5E80D96-EBA3-4A3F-8DF0-C6023CB557D9}">
      <dsp:nvSpPr>
        <dsp:cNvPr id="0" name=""/>
        <dsp:cNvSpPr/>
      </dsp:nvSpPr>
      <dsp:spPr>
        <a:xfrm>
          <a:off x="1037634" y="2780533"/>
          <a:ext cx="8948210" cy="794379"/>
        </a:xfrm>
        <a:prstGeom prst="rect">
          <a:avLst/>
        </a:prstGeom>
        <a:solidFill>
          <a:schemeClr val="accent4">
            <a:lumMod val="60000"/>
            <a:lumOff val="40000"/>
          </a:schemeClr>
        </a:solidFill>
        <a:ln>
          <a:noFill/>
        </a:ln>
        <a:effectLst/>
        <a:scene3d>
          <a:camera prst="orthographicFront"/>
          <a:lightRig rig="threePt" dir="t">
            <a:rot lat="0" lon="0" rev="75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630538"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t>Selecting potentially identifying variables is complex</a:t>
          </a:r>
          <a:endParaRPr lang="en-US" sz="3000" b="1" kern="1200" dirty="0"/>
        </a:p>
      </dsp:txBody>
      <dsp:txXfrm>
        <a:off x="1037634" y="2780533"/>
        <a:ext cx="8948210" cy="794379"/>
      </dsp:txXfrm>
    </dsp:sp>
    <dsp:sp modelId="{7A18A33B-1C10-4708-B5AF-53019D978A8B}">
      <dsp:nvSpPr>
        <dsp:cNvPr id="0" name=""/>
        <dsp:cNvSpPr/>
      </dsp:nvSpPr>
      <dsp:spPr>
        <a:xfrm>
          <a:off x="541147" y="2681236"/>
          <a:ext cx="992973" cy="992973"/>
        </a:xfrm>
        <a:prstGeom prst="ellipse">
          <a:avLst/>
        </a:prstGeom>
        <a:solidFill>
          <a:schemeClr val="lt1">
            <a:hueOff val="0"/>
            <a:satOff val="0"/>
            <a:lumOff val="0"/>
            <a:alphaOff val="0"/>
          </a:schemeClr>
        </a:solidFill>
        <a:ln w="28575" cap="flat" cmpd="sng" algn="ctr">
          <a:solidFill>
            <a:schemeClr val="accent4"/>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2EF5CE2-23FE-4594-BEA1-9FC96D2E7980}">
      <dsp:nvSpPr>
        <dsp:cNvPr id="0" name=""/>
        <dsp:cNvSpPr/>
      </dsp:nvSpPr>
      <dsp:spPr>
        <a:xfrm>
          <a:off x="582198" y="3972308"/>
          <a:ext cx="9403646" cy="794379"/>
        </a:xfrm>
        <a:prstGeom prst="rect">
          <a:avLst/>
        </a:prstGeom>
        <a:solidFill>
          <a:schemeClr val="accent4">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0538"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t>Multiple considerations in </a:t>
          </a:r>
          <a:r>
            <a:rPr lang="en-US" sz="3000" b="1" kern="1200" dirty="0"/>
            <a:t>setting parameters</a:t>
          </a:r>
        </a:p>
      </dsp:txBody>
      <dsp:txXfrm>
        <a:off x="582198" y="3972308"/>
        <a:ext cx="9403646" cy="794379"/>
      </dsp:txXfrm>
    </dsp:sp>
    <dsp:sp modelId="{92B9F19D-D495-44DC-9AC1-6379754FE106}">
      <dsp:nvSpPr>
        <dsp:cNvPr id="0" name=""/>
        <dsp:cNvSpPr/>
      </dsp:nvSpPr>
      <dsp:spPr>
        <a:xfrm>
          <a:off x="85711" y="3873011"/>
          <a:ext cx="992973" cy="992973"/>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0.78125</cdr:x>
      <cdr:y>0.46296</cdr:y>
    </cdr:from>
    <cdr:to>
      <cdr:x>1</cdr:x>
      <cdr:y>0.59722</cdr:y>
    </cdr:to>
    <cdr:sp macro="" textlink="">
      <cdr:nvSpPr>
        <cdr:cNvPr id="2" name="TextBox 2">
          <a:extLst xmlns:a="http://schemas.openxmlformats.org/drawingml/2006/main">
            <a:ext uri="{FF2B5EF4-FFF2-40B4-BE49-F238E27FC236}">
              <a16:creationId xmlns:a16="http://schemas.microsoft.com/office/drawing/2014/main" id="{1D0ADCE9-19D6-7E27-56A3-8313F3B11049}"/>
            </a:ext>
          </a:extLst>
        </cdr:cNvPr>
        <cdr:cNvSpPr txBox="1"/>
      </cdr:nvSpPr>
      <cdr:spPr>
        <a:xfrm xmlns:a="http://schemas.openxmlformats.org/drawingml/2006/main">
          <a:off x="5242104" y="2154728"/>
          <a:ext cx="1467789" cy="624879"/>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400" b="1" dirty="0">
              <a:solidFill>
                <a:schemeClr val="tx1">
                  <a:lumMod val="50000"/>
                  <a:lumOff val="50000"/>
                </a:schemeClr>
              </a:solidFill>
              <a:latin typeface="+mn-lt"/>
              <a:cs typeface="Times New Roman" panose="02020603050405020304" pitchFamily="18" charset="0"/>
              <a:sym typeface="Symbol" panose="05050102010706020507" pitchFamily="18" charset="2"/>
            </a:rPr>
            <a:t>DPMPM</a:t>
          </a:r>
        </a:p>
        <a:p xmlns:a="http://schemas.openxmlformats.org/drawingml/2006/main">
          <a:r>
            <a:rPr lang="en-US" sz="2400" b="1" dirty="0">
              <a:solidFill>
                <a:schemeClr val="accent6"/>
              </a:solidFill>
              <a:latin typeface="+mn-lt"/>
              <a:cs typeface="Times New Roman" panose="02020603050405020304" pitchFamily="18" charset="0"/>
              <a:sym typeface="Symbol" panose="05050102010706020507" pitchFamily="18" charset="2"/>
            </a:rPr>
            <a:t>CART</a:t>
          </a:r>
          <a:endParaRPr lang="en-US" sz="2400" b="1" dirty="0">
            <a:solidFill>
              <a:schemeClr val="accent6"/>
            </a:solidFill>
            <a:latin typeface="+mn-l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0.78125</cdr:x>
      <cdr:y>0.46296</cdr:y>
    </cdr:from>
    <cdr:to>
      <cdr:x>1</cdr:x>
      <cdr:y>0.59722</cdr:y>
    </cdr:to>
    <cdr:sp macro="" textlink="">
      <cdr:nvSpPr>
        <cdr:cNvPr id="2" name="TextBox 2">
          <a:extLst xmlns:a="http://schemas.openxmlformats.org/drawingml/2006/main">
            <a:ext uri="{FF2B5EF4-FFF2-40B4-BE49-F238E27FC236}">
              <a16:creationId xmlns:a16="http://schemas.microsoft.com/office/drawing/2014/main" id="{1D0ADCE9-19D6-7E27-56A3-8313F3B11049}"/>
            </a:ext>
          </a:extLst>
        </cdr:cNvPr>
        <cdr:cNvSpPr txBox="1"/>
      </cdr:nvSpPr>
      <cdr:spPr>
        <a:xfrm xmlns:a="http://schemas.openxmlformats.org/drawingml/2006/main">
          <a:off x="5242104" y="2154728"/>
          <a:ext cx="1467789" cy="624879"/>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400" b="1" dirty="0">
              <a:solidFill>
                <a:schemeClr val="tx1">
                  <a:lumMod val="50000"/>
                  <a:lumOff val="50000"/>
                </a:schemeClr>
              </a:solidFill>
              <a:latin typeface="+mn-lt"/>
              <a:cs typeface="Times New Roman" panose="02020603050405020304" pitchFamily="18" charset="0"/>
              <a:sym typeface="Symbol" panose="05050102010706020507" pitchFamily="18" charset="2"/>
            </a:rPr>
            <a:t>DPMPM</a:t>
          </a:r>
        </a:p>
        <a:p xmlns:a="http://schemas.openxmlformats.org/drawingml/2006/main">
          <a:r>
            <a:rPr lang="en-US" sz="2400" b="1" dirty="0">
              <a:solidFill>
                <a:schemeClr val="accent6"/>
              </a:solidFill>
              <a:latin typeface="+mn-lt"/>
              <a:cs typeface="Times New Roman" panose="02020603050405020304" pitchFamily="18" charset="0"/>
              <a:sym typeface="Symbol" panose="05050102010706020507" pitchFamily="18" charset="2"/>
            </a:rPr>
            <a:t>CART</a:t>
          </a:r>
          <a:endParaRPr lang="en-US" sz="2400" b="1" dirty="0">
            <a:solidFill>
              <a:schemeClr val="accent6"/>
            </a:solidFill>
            <a:latin typeface="+mn-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F952FB9-8ADF-40AD-B985-047F32A22480}" type="datetimeFigureOut">
              <a:rPr lang="en-US" smtClean="0"/>
              <a:t>7/18/2024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233AC85-7610-409F-A5D1-3574DA5B5933}" type="slidenum">
              <a:rPr lang="en-US" smtClean="0"/>
              <a:t>‹#›</a:t>
            </a:fld>
            <a:endParaRPr lang="en-US" dirty="0"/>
          </a:p>
        </p:txBody>
      </p:sp>
    </p:spTree>
    <p:extLst>
      <p:ext uri="{BB962C8B-B14F-4D97-AF65-F5344CB8AC3E}">
        <p14:creationId xmlns:p14="http://schemas.microsoft.com/office/powerpoint/2010/main" val="1401057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Today, I’ll be discussing our current work on leveraging synthetic data to mitigate disclosure risks in municipal health survey datasets. </a:t>
            </a:r>
          </a:p>
        </p:txBody>
      </p:sp>
      <p:sp>
        <p:nvSpPr>
          <p:cNvPr id="4" name="Slide Number Placeholder 3"/>
          <p:cNvSpPr>
            <a:spLocks noGrp="1"/>
          </p:cNvSpPr>
          <p:nvPr>
            <p:ph type="sldNum" sz="quarter" idx="5"/>
          </p:nvPr>
        </p:nvSpPr>
        <p:spPr/>
        <p:txBody>
          <a:bodyPr/>
          <a:lstStyle/>
          <a:p>
            <a:fld id="{3233AC85-7610-409F-A5D1-3574DA5B5933}" type="slidenum">
              <a:rPr lang="en-US" smtClean="0"/>
              <a:t>1</a:t>
            </a:fld>
            <a:endParaRPr lang="en-US" dirty="0"/>
          </a:p>
        </p:txBody>
      </p:sp>
    </p:spTree>
    <p:extLst>
      <p:ext uri="{BB962C8B-B14F-4D97-AF65-F5344CB8AC3E}">
        <p14:creationId xmlns:p14="http://schemas.microsoft.com/office/powerpoint/2010/main" val="1574232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0000"/>
              </a:lnSpc>
              <a:spcBef>
                <a:spcPts val="0"/>
              </a:spcBef>
              <a:spcAft>
                <a:spcPts val="800"/>
              </a:spcAft>
            </a:pPr>
            <a:r>
              <a:rPr lang="en-US" sz="1200" dirty="0">
                <a:solidFill>
                  <a:srgbClr val="0F0F0F"/>
                </a:solidFill>
                <a:effectLst/>
                <a:latin typeface="+mn-lt"/>
                <a:ea typeface="Calibri" panose="020F0502020204030204" pitchFamily="34" charset="0"/>
                <a:cs typeface="Times New Roman" panose="02020603050405020304" pitchFamily="18" charset="0"/>
              </a:rPr>
              <a:t>We categorized these identifying variables into </a:t>
            </a:r>
            <a:r>
              <a:rPr lang="en-US" sz="1200" b="1" dirty="0">
                <a:solidFill>
                  <a:srgbClr val="0F0F0F"/>
                </a:solidFill>
                <a:effectLst/>
                <a:latin typeface="+mn-lt"/>
                <a:ea typeface="Calibri" panose="020F0502020204030204" pitchFamily="34" charset="0"/>
                <a:cs typeface="Times New Roman" panose="02020603050405020304" pitchFamily="18" charset="0"/>
              </a:rPr>
              <a:t>Core </a:t>
            </a:r>
            <a:r>
              <a:rPr lang="en-US" sz="1200" b="0" dirty="0">
                <a:solidFill>
                  <a:srgbClr val="0F0F0F"/>
                </a:solidFill>
                <a:effectLst/>
                <a:latin typeface="+mn-lt"/>
                <a:ea typeface="Calibri" panose="020F0502020204030204" pitchFamily="34" charset="0"/>
                <a:cs typeface="Times New Roman" panose="02020603050405020304" pitchFamily="18" charset="0"/>
              </a:rPr>
              <a:t>and </a:t>
            </a:r>
            <a:r>
              <a:rPr lang="en-US" sz="1200" b="1" dirty="0">
                <a:solidFill>
                  <a:srgbClr val="0F0F0F"/>
                </a:solidFill>
                <a:effectLst/>
                <a:latin typeface="+mn-lt"/>
                <a:ea typeface="Calibri" panose="020F0502020204030204" pitchFamily="34" charset="0"/>
                <a:cs typeface="Times New Roman" panose="02020603050405020304" pitchFamily="18" charset="0"/>
              </a:rPr>
              <a:t>Key </a:t>
            </a:r>
            <a:r>
              <a:rPr lang="en-US" sz="1200" b="0" dirty="0">
                <a:solidFill>
                  <a:srgbClr val="0F0F0F"/>
                </a:solidFill>
                <a:effectLst/>
                <a:latin typeface="+mn-lt"/>
                <a:ea typeface="Calibri" panose="020F0502020204030204" pitchFamily="34" charset="0"/>
                <a:cs typeface="Times New Roman" panose="02020603050405020304" pitchFamily="18" charset="0"/>
              </a:rPr>
              <a:t>variables</a:t>
            </a:r>
            <a:r>
              <a:rPr lang="en-US" sz="1200" dirty="0">
                <a:solidFill>
                  <a:srgbClr val="0F0F0F"/>
                </a:solidFill>
                <a:effectLst/>
                <a:latin typeface="+mn-lt"/>
                <a:ea typeface="Calibri" panose="020F0502020204030204" pitchFamily="34" charset="0"/>
                <a:cs typeface="Times New Roman" panose="02020603050405020304" pitchFamily="18" charset="0"/>
              </a:rPr>
              <a:t>.</a:t>
            </a:r>
            <a:endParaRPr lang="en-US" sz="1200" dirty="0">
              <a:effectLst/>
              <a:latin typeface="+mn-lt"/>
              <a:ea typeface="Calibri" panose="020F0502020204030204" pitchFamily="34" charset="0"/>
              <a:cs typeface="Times New Roman" panose="02020603050405020304" pitchFamily="18" charset="0"/>
            </a:endParaRPr>
          </a:p>
          <a:p>
            <a:pPr marL="0" marR="0" lvl="0" indent="0" algn="just">
              <a:lnSpc>
                <a:spcPct val="100000"/>
              </a:lnSpc>
              <a:spcBef>
                <a:spcPts val="0"/>
              </a:spcBef>
              <a:spcAft>
                <a:spcPts val="0"/>
              </a:spcAft>
              <a:buFont typeface="+mj-lt"/>
              <a:buNone/>
            </a:pPr>
            <a:r>
              <a:rPr lang="en-US" sz="1200" b="1" dirty="0">
                <a:solidFill>
                  <a:srgbClr val="0F0F0F"/>
                </a:solidFill>
                <a:effectLst/>
                <a:latin typeface="+mn-lt"/>
                <a:ea typeface="Calibri" panose="020F0502020204030204" pitchFamily="34" charset="0"/>
                <a:cs typeface="Times New Roman" panose="02020603050405020304" pitchFamily="18" charset="0"/>
              </a:rPr>
              <a:t>Core Variables</a:t>
            </a:r>
            <a:r>
              <a:rPr lang="en-US" sz="1200" dirty="0">
                <a:solidFill>
                  <a:srgbClr val="0F0F0F"/>
                </a:solidFill>
                <a:effectLst/>
                <a:latin typeface="+mn-lt"/>
                <a:ea typeface="Calibri" panose="020F0502020204030204" pitchFamily="34" charset="0"/>
                <a:cs typeface="Times New Roman" panose="02020603050405020304" pitchFamily="18" charset="0"/>
              </a:rPr>
              <a:t>:</a:t>
            </a:r>
            <a:endParaRPr lang="en-US" sz="1200" dirty="0">
              <a:effectLst/>
              <a:latin typeface="+mn-lt"/>
              <a:ea typeface="Calibri" panose="020F0502020204030204" pitchFamily="34" charset="0"/>
              <a:cs typeface="Times New Roman" panose="02020603050405020304" pitchFamily="18" charset="0"/>
            </a:endParaRPr>
          </a:p>
          <a:p>
            <a:pPr marL="171450" marR="0" lvl="0" indent="-171450" algn="just">
              <a:lnSpc>
                <a:spcPct val="100000"/>
              </a:lnSpc>
              <a:spcBef>
                <a:spcPts val="0"/>
              </a:spcBef>
              <a:spcAft>
                <a:spcPts val="0"/>
              </a:spcAft>
              <a:buFont typeface="Arial" panose="020B0604020202020204" pitchFamily="34" charset="0"/>
              <a:buChar char="•"/>
            </a:pPr>
            <a:r>
              <a:rPr lang="en-US" sz="1200" dirty="0">
                <a:solidFill>
                  <a:srgbClr val="0F0F0F"/>
                </a:solidFill>
                <a:effectLst/>
                <a:latin typeface="+mn-lt"/>
                <a:ea typeface="Calibri" panose="020F0502020204030204" pitchFamily="34" charset="0"/>
                <a:cs typeface="Times New Roman" panose="02020603050405020304" pitchFamily="18" charset="0"/>
              </a:rPr>
              <a:t>Primarily demographic variables or quasi-identifying variables.</a:t>
            </a:r>
          </a:p>
          <a:p>
            <a:pPr marL="171450" marR="0" lvl="0" indent="-171450" algn="just">
              <a:lnSpc>
                <a:spcPct val="100000"/>
              </a:lnSpc>
              <a:spcBef>
                <a:spcPts val="0"/>
              </a:spcBef>
              <a:spcAft>
                <a:spcPts val="0"/>
              </a:spcAft>
              <a:buFont typeface="Arial" panose="020B0604020202020204" pitchFamily="34" charset="0"/>
              <a:buChar char="•"/>
            </a:pPr>
            <a:r>
              <a:rPr lang="en-US" sz="1200" b="0" i="0" dirty="0">
                <a:solidFill>
                  <a:srgbClr val="0D0D0D"/>
                </a:solidFill>
                <a:effectLst/>
                <a:latin typeface="+mn-lt"/>
              </a:rPr>
              <a:t>These variables are prioritized to remain </a:t>
            </a:r>
            <a:r>
              <a:rPr lang="en-US" sz="1200" b="1" i="0" dirty="0">
                <a:solidFill>
                  <a:srgbClr val="0D0D0D"/>
                </a:solidFill>
                <a:effectLst/>
                <a:latin typeface="+mn-lt"/>
              </a:rPr>
              <a:t>unmodified</a:t>
            </a:r>
            <a:r>
              <a:rPr lang="en-US" sz="1200" b="0" i="0" dirty="0">
                <a:solidFill>
                  <a:srgbClr val="0D0D0D"/>
                </a:solidFill>
                <a:effectLst/>
                <a:latin typeface="+mn-lt"/>
              </a:rPr>
              <a:t> for release as they are </a:t>
            </a:r>
            <a:r>
              <a:rPr lang="en-US" sz="1200" b="1" i="0" dirty="0">
                <a:solidFill>
                  <a:srgbClr val="0D0D0D"/>
                </a:solidFill>
                <a:effectLst/>
                <a:latin typeface="+mn-lt"/>
              </a:rPr>
              <a:t>commonly used for analysis</a:t>
            </a:r>
            <a:r>
              <a:rPr lang="en-US" sz="1200" b="0" i="0" dirty="0">
                <a:solidFill>
                  <a:srgbClr val="0D0D0D"/>
                </a:solidFill>
                <a:effectLst/>
                <a:latin typeface="+mn-lt"/>
              </a:rPr>
              <a:t>.</a:t>
            </a:r>
          </a:p>
          <a:p>
            <a:pPr marL="0" marR="0" lvl="0" indent="0" algn="just">
              <a:lnSpc>
                <a:spcPct val="100000"/>
              </a:lnSpc>
              <a:spcBef>
                <a:spcPts val="0"/>
              </a:spcBef>
              <a:spcAft>
                <a:spcPts val="0"/>
              </a:spcAft>
              <a:buFont typeface="Symbol" panose="05050102010706020507" pitchFamily="18" charset="2"/>
              <a:buNone/>
            </a:pPr>
            <a:r>
              <a:rPr lang="en-US" sz="1200" b="1" dirty="0">
                <a:solidFill>
                  <a:srgbClr val="0F0F0F"/>
                </a:solidFill>
                <a:effectLst/>
                <a:latin typeface="+mn-lt"/>
                <a:ea typeface="Calibri" panose="020F0502020204030204" pitchFamily="34" charset="0"/>
                <a:cs typeface="Times New Roman" panose="02020603050405020304" pitchFamily="18" charset="0"/>
              </a:rPr>
              <a:t>Key Variables</a:t>
            </a:r>
            <a:r>
              <a:rPr lang="en-US" sz="1200" dirty="0">
                <a:solidFill>
                  <a:srgbClr val="0F0F0F"/>
                </a:solidFill>
                <a:effectLst/>
                <a:latin typeface="+mn-lt"/>
                <a:ea typeface="Calibri" panose="020F0502020204030204" pitchFamily="34" charset="0"/>
                <a:cs typeface="Times New Roman" panose="02020603050405020304" pitchFamily="18" charset="0"/>
              </a:rPr>
              <a:t>:</a:t>
            </a:r>
            <a:endParaRPr lang="en-US" sz="1200" dirty="0">
              <a:effectLst/>
              <a:latin typeface="+mn-lt"/>
              <a:ea typeface="Calibri" panose="020F0502020204030204" pitchFamily="34" charset="0"/>
              <a:cs typeface="Times New Roman" panose="02020603050405020304" pitchFamily="18" charset="0"/>
            </a:endParaRPr>
          </a:p>
          <a:p>
            <a:pPr marL="171450" marR="0" lvl="0" indent="-171450" algn="just">
              <a:lnSpc>
                <a:spcPct val="100000"/>
              </a:lnSpc>
              <a:spcBef>
                <a:spcPts val="0"/>
              </a:spcBef>
              <a:spcAft>
                <a:spcPts val="0"/>
              </a:spcAft>
              <a:buFont typeface="Arial" panose="020B0604020202020204" pitchFamily="34" charset="0"/>
              <a:buChar char="•"/>
            </a:pPr>
            <a:r>
              <a:rPr lang="en-US" sz="1200" dirty="0">
                <a:solidFill>
                  <a:srgbClr val="0F0F0F"/>
                </a:solidFill>
                <a:effectLst/>
                <a:latin typeface="+mn-lt"/>
                <a:ea typeface="Calibri" panose="020F0502020204030204" pitchFamily="34" charset="0"/>
                <a:cs typeface="Times New Roman" panose="02020603050405020304" pitchFamily="18" charset="0"/>
              </a:rPr>
              <a:t>Comprise additional demographic and health-related variables that are potentially identifiable or easily known.</a:t>
            </a:r>
            <a:endParaRPr lang="en-US" sz="1200" dirty="0">
              <a:effectLst/>
              <a:latin typeface="+mn-lt"/>
              <a:ea typeface="Calibri" panose="020F0502020204030204" pitchFamily="34" charset="0"/>
              <a:cs typeface="Times New Roman" panose="02020603050405020304" pitchFamily="18" charset="0"/>
            </a:endParaRPr>
          </a:p>
          <a:p>
            <a:pPr marL="171450" marR="0" lvl="0" indent="-171450" algn="just">
              <a:lnSpc>
                <a:spcPct val="100000"/>
              </a:lnSpc>
              <a:spcBef>
                <a:spcPts val="0"/>
              </a:spcBef>
              <a:spcAft>
                <a:spcPts val="800"/>
              </a:spcAft>
              <a:buFont typeface="Arial" panose="020B0604020202020204" pitchFamily="34" charset="0"/>
              <a:buChar char="•"/>
            </a:pPr>
            <a:r>
              <a:rPr lang="en-US" sz="1200" dirty="0">
                <a:solidFill>
                  <a:srgbClr val="0F0F0F"/>
                </a:solidFill>
                <a:effectLst/>
                <a:latin typeface="+mn-lt"/>
                <a:ea typeface="Calibri" panose="020F0502020204030204" pitchFamily="34" charset="0"/>
                <a:cs typeface="Times New Roman" panose="02020603050405020304" pitchFamily="18" charset="0"/>
              </a:rPr>
              <a:t>These variables are designated for release but with a lower priority to remain unmodified. They do contain sensitive information and are therefore subject to mitigation solutions aimed at reducing disclosure risk.</a:t>
            </a:r>
            <a:endParaRPr lang="en-US" sz="1200" dirty="0">
              <a:effectLst/>
              <a:latin typeface="+mn-lt"/>
              <a:ea typeface="Calibri" panose="020F0502020204030204" pitchFamily="34" charset="0"/>
              <a:cs typeface="Times New Roman" panose="02020603050405020304" pitchFamily="18" charset="0"/>
            </a:endParaRPr>
          </a:p>
          <a:p>
            <a:pPr>
              <a:lnSpc>
                <a:spcPct val="100000"/>
              </a:lnSpc>
            </a:pPr>
            <a:r>
              <a:rPr lang="en-US" sz="1200" b="0" dirty="0">
                <a:latin typeface="+mn-lt"/>
              </a:rPr>
              <a:t>Other variables may be </a:t>
            </a:r>
            <a:r>
              <a:rPr lang="en-US" sz="1200" dirty="0">
                <a:latin typeface="+mn-lt"/>
              </a:rPr>
              <a:t>knowable but not necessarily accurately known and are therefore not considered as Key variables.</a:t>
            </a:r>
          </a:p>
        </p:txBody>
      </p:sp>
      <p:sp>
        <p:nvSpPr>
          <p:cNvPr id="4" name="Slide Number Placeholder 3"/>
          <p:cNvSpPr>
            <a:spLocks noGrp="1"/>
          </p:cNvSpPr>
          <p:nvPr>
            <p:ph type="sldNum" sz="quarter" idx="5"/>
          </p:nvPr>
        </p:nvSpPr>
        <p:spPr/>
        <p:txBody>
          <a:bodyPr/>
          <a:lstStyle/>
          <a:p>
            <a:fld id="{81B0319C-5265-425E-8596-B63B867A995D}" type="slidenum">
              <a:rPr lang="en-US" smtClean="0"/>
              <a:t>10</a:t>
            </a:fld>
            <a:endParaRPr lang="en-US" dirty="0"/>
          </a:p>
        </p:txBody>
      </p:sp>
    </p:spTree>
    <p:extLst>
      <p:ext uri="{BB962C8B-B14F-4D97-AF65-F5344CB8AC3E}">
        <p14:creationId xmlns:p14="http://schemas.microsoft.com/office/powerpoint/2010/main" val="1916798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D0D0D"/>
                </a:solidFill>
                <a:effectLst/>
                <a:latin typeface="+mn-lt"/>
              </a:rPr>
              <a:t>Let's shift our focus to the risk evaluation and mitigation solutions as applied to the 2021 CHS</a:t>
            </a:r>
            <a:endParaRPr lang="en-US" dirty="0">
              <a:latin typeface="+mn-lt"/>
            </a:endParaRPr>
          </a:p>
        </p:txBody>
      </p:sp>
      <p:sp>
        <p:nvSpPr>
          <p:cNvPr id="4" name="Slide Number Placeholder 3"/>
          <p:cNvSpPr>
            <a:spLocks noGrp="1"/>
          </p:cNvSpPr>
          <p:nvPr>
            <p:ph type="sldNum" sz="quarter" idx="5"/>
          </p:nvPr>
        </p:nvSpPr>
        <p:spPr/>
        <p:txBody>
          <a:bodyPr/>
          <a:lstStyle/>
          <a:p>
            <a:fld id="{81B0319C-5265-425E-8596-B63B867A995D}" type="slidenum">
              <a:rPr lang="en-US" smtClean="0"/>
              <a:t>11</a:t>
            </a:fld>
            <a:endParaRPr lang="en-US" dirty="0"/>
          </a:p>
        </p:txBody>
      </p:sp>
    </p:spTree>
    <p:extLst>
      <p:ext uri="{BB962C8B-B14F-4D97-AF65-F5344CB8AC3E}">
        <p14:creationId xmlns:p14="http://schemas.microsoft.com/office/powerpoint/2010/main" val="4169342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F0F0F"/>
                </a:solidFill>
                <a:effectLst/>
                <a:latin typeface="+mn-lt"/>
                <a:ea typeface="Calibri" panose="020F0502020204030204" pitchFamily="34" charset="0"/>
                <a:cs typeface="Times New Roman" panose="02020603050405020304" pitchFamily="18" charset="0"/>
              </a:rPr>
              <a:t>For the 2021 CHS, we strategically selected </a:t>
            </a:r>
            <a:r>
              <a:rPr lang="en-US" sz="1200" b="1" dirty="0">
                <a:solidFill>
                  <a:srgbClr val="0F0F0F"/>
                </a:solidFill>
                <a:effectLst/>
                <a:latin typeface="+mn-lt"/>
                <a:ea typeface="Calibri" panose="020F0502020204030204" pitchFamily="34" charset="0"/>
                <a:cs typeface="Times New Roman" panose="02020603050405020304" pitchFamily="18" charset="0"/>
              </a:rPr>
              <a:t>four Core demographic variables</a:t>
            </a:r>
            <a:r>
              <a:rPr lang="en-US" sz="1200" dirty="0">
                <a:solidFill>
                  <a:srgbClr val="0F0F0F"/>
                </a:solidFill>
                <a:effectLst/>
                <a:latin typeface="+mn-lt"/>
                <a:ea typeface="Calibri" panose="020F0502020204030204" pitchFamily="34" charset="0"/>
                <a:cs typeface="Times New Roman" panose="02020603050405020304" pitchFamily="18" charset="0"/>
              </a:rPr>
              <a:t>: age group, sex at birth, race/ethnicity, and borough of residence. Additionally, we identified </a:t>
            </a:r>
            <a:r>
              <a:rPr lang="en-US" sz="1200" b="1" dirty="0">
                <a:solidFill>
                  <a:srgbClr val="0F0F0F"/>
                </a:solidFill>
                <a:effectLst/>
                <a:latin typeface="+mn-lt"/>
                <a:ea typeface="Calibri" panose="020F0502020204030204" pitchFamily="34" charset="0"/>
                <a:cs typeface="Times New Roman" panose="02020603050405020304" pitchFamily="18" charset="0"/>
              </a:rPr>
              <a:t>25 Key variables </a:t>
            </a:r>
            <a:r>
              <a:rPr lang="en-US" sz="1200" dirty="0">
                <a:solidFill>
                  <a:srgbClr val="0F0F0F"/>
                </a:solidFill>
                <a:effectLst/>
                <a:latin typeface="+mn-lt"/>
                <a:ea typeface="Calibri" panose="020F0502020204030204" pitchFamily="34" charset="0"/>
                <a:cs typeface="Times New Roman" panose="02020603050405020304" pitchFamily="18" charset="0"/>
              </a:rPr>
              <a:t>characterized by an elevated risk of re-identification, after in-depth review among subject matter experts.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F0F0F"/>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F0F0F"/>
                </a:solidFill>
                <a:effectLst/>
                <a:latin typeface="+mn-lt"/>
                <a:ea typeface="Calibri" panose="020F0502020204030204" pitchFamily="34" charset="0"/>
                <a:cs typeface="Times New Roman" panose="02020603050405020304" pitchFamily="18" charset="0"/>
              </a:rPr>
              <a:t>For each of the 25 combinations of Core and Key variables, records in cells with a </a:t>
            </a:r>
            <a:r>
              <a:rPr lang="en-US" sz="1200" b="1" dirty="0">
                <a:solidFill>
                  <a:srgbClr val="0F0F0F"/>
                </a:solidFill>
                <a:effectLst/>
                <a:latin typeface="+mn-lt"/>
                <a:ea typeface="Calibri" panose="020F0502020204030204" pitchFamily="34" charset="0"/>
                <a:cs typeface="Times New Roman" panose="02020603050405020304" pitchFamily="18" charset="0"/>
              </a:rPr>
              <a:t>Weighted N of fewer than 100 individuals </a:t>
            </a:r>
            <a:r>
              <a:rPr lang="en-US" sz="1200" b="0" dirty="0">
                <a:solidFill>
                  <a:srgbClr val="0F0F0F"/>
                </a:solidFill>
                <a:effectLst/>
                <a:latin typeface="+mn-lt"/>
                <a:ea typeface="Calibri" panose="020F0502020204030204" pitchFamily="34" charset="0"/>
                <a:cs typeface="Times New Roman" panose="02020603050405020304" pitchFamily="18" charset="0"/>
              </a:rPr>
              <a:t>(using the lower bound of the 95% confidence interval) </a:t>
            </a:r>
            <a:r>
              <a:rPr lang="en-US" sz="1200" b="1" dirty="0">
                <a:solidFill>
                  <a:srgbClr val="0F0F0F"/>
                </a:solidFill>
                <a:effectLst/>
                <a:latin typeface="+mn-lt"/>
                <a:ea typeface="Calibri" panose="020F0502020204030204" pitchFamily="34" charset="0"/>
                <a:cs typeface="Times New Roman" panose="02020603050405020304" pitchFamily="18" charset="0"/>
              </a:rPr>
              <a:t>were identified as high-risk</a:t>
            </a:r>
            <a:r>
              <a:rPr lang="en-US" sz="1200" dirty="0">
                <a:solidFill>
                  <a:srgbClr val="0F0F0F"/>
                </a:solidFill>
                <a:effectLst/>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F0F0F"/>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F0F0F"/>
                </a:solidFill>
                <a:effectLst/>
                <a:latin typeface="+mn-lt"/>
                <a:ea typeface="Calibri" panose="020F0502020204030204" pitchFamily="34" charset="0"/>
                <a:cs typeface="Times New Roman" panose="02020603050405020304" pitchFamily="18" charset="0"/>
              </a:rPr>
              <a:t>Note that all Key variables used here are </a:t>
            </a:r>
            <a:r>
              <a:rPr lang="en-US" sz="1200" b="1" dirty="0">
                <a:solidFill>
                  <a:srgbClr val="0F0F0F"/>
                </a:solidFill>
                <a:effectLst/>
                <a:latin typeface="+mn-lt"/>
                <a:ea typeface="Calibri" panose="020F0502020204030204" pitchFamily="34" charset="0"/>
                <a:cs typeface="Times New Roman" panose="02020603050405020304" pitchFamily="18" charset="0"/>
              </a:rPr>
              <a:t>categorical</a:t>
            </a:r>
            <a:r>
              <a:rPr lang="en-US" sz="1200" dirty="0">
                <a:solidFill>
                  <a:srgbClr val="0F0F0F"/>
                </a:solidFill>
                <a:effectLst/>
                <a:latin typeface="+mn-lt"/>
                <a:ea typeface="Calibri" panose="020F0502020204030204" pitchFamily="34" charset="0"/>
                <a:cs typeface="Times New Roman" panose="02020603050405020304" pitchFamily="18" charset="0"/>
              </a:rPr>
              <a:t>, and most (but not all) are dichotomous. For the dichotomous variables, we’re testing 4 age x 2 sex x 5 race x 5 boroughs x 2 responses = 400 cells. But some Key variables -- like education -- have more than 2 categories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80641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2021 CHS dataset contains a total of 10,271 individual records. </a:t>
            </a:r>
          </a:p>
          <a:p>
            <a:pPr marL="0" indent="0">
              <a:buFont typeface="Arial" panose="020B0604020202020204" pitchFamily="34" charset="0"/>
              <a:buNone/>
            </a:pPr>
            <a:r>
              <a:rPr lang="en-US" dirty="0"/>
              <a:t>In our analysis of the 25 Key variables, we identified between </a:t>
            </a:r>
            <a:r>
              <a:rPr lang="en-US" b="1" dirty="0"/>
              <a:t>400 and 2,442 records </a:t>
            </a:r>
            <a:r>
              <a:rPr lang="en-US" dirty="0"/>
              <a:t>as high-risk for re-identification, approximately </a:t>
            </a:r>
            <a:r>
              <a:rPr lang="en-US" b="1" dirty="0"/>
              <a:t>4% to 24% of the total records</a:t>
            </a:r>
            <a:r>
              <a:rPr lang="en-US" dirty="0"/>
              <a: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These observations met the specific risk criterion where the lower bound of 95% CI of the Weighted N fell below 100.</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226509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We explored </a:t>
            </a:r>
            <a:r>
              <a:rPr lang="en-US" sz="1200" b="1" dirty="0">
                <a:latin typeface="+mn-lt"/>
              </a:rPr>
              <a:t>three mitigation methods</a:t>
            </a:r>
            <a:r>
              <a:rPr lang="en-US" sz="1200" dirty="0">
                <a:latin typeface="+mn-lt"/>
              </a:rPr>
              <a:t>: suppression and two synthesis methods – the Dirichlet Process Mixture of Multinomial Distributions Model (DPMPM) and the Classification and Regression Tree (CART) method. </a:t>
            </a:r>
          </a:p>
          <a:p>
            <a:pPr algn="l"/>
            <a:endParaRPr lang="en-US" b="0" i="0" dirty="0">
              <a:solidFill>
                <a:srgbClr val="0D0D0D"/>
              </a:solidFill>
              <a:effectLst/>
              <a:latin typeface="+mn-lt"/>
            </a:endParaRPr>
          </a:p>
          <a:p>
            <a:pPr algn="l"/>
            <a:r>
              <a:rPr lang="en-US" b="1" i="0" dirty="0">
                <a:solidFill>
                  <a:srgbClr val="0D0D0D"/>
                </a:solidFill>
                <a:effectLst/>
                <a:latin typeface="+mn-lt"/>
              </a:rPr>
              <a:t>Suppression</a:t>
            </a:r>
            <a:r>
              <a:rPr lang="en-US" b="0" i="0" dirty="0">
                <a:solidFill>
                  <a:srgbClr val="0D0D0D"/>
                </a:solidFill>
                <a:effectLst/>
                <a:latin typeface="+mn-lt"/>
              </a:rPr>
              <a:t> involves recoding high-risk observations to missing values. However, we aimed to avoid this method to maximize the utility of the published data.</a:t>
            </a:r>
          </a:p>
          <a:p>
            <a:pPr algn="l"/>
            <a:endParaRPr lang="en-US" b="0" i="0" dirty="0">
              <a:solidFill>
                <a:srgbClr val="0D0D0D"/>
              </a:solidFill>
              <a:effectLst/>
              <a:latin typeface="+mn-lt"/>
            </a:endParaRPr>
          </a:p>
          <a:p>
            <a:pPr algn="l"/>
            <a:r>
              <a:rPr lang="en-US" b="0" i="0" dirty="0">
                <a:solidFill>
                  <a:srgbClr val="0D0D0D"/>
                </a:solidFill>
                <a:effectLst/>
                <a:latin typeface="+mn-lt"/>
              </a:rPr>
              <a:t>Between the two synthesis methods, </a:t>
            </a:r>
            <a:r>
              <a:rPr lang="en-US" b="1" i="0" dirty="0">
                <a:solidFill>
                  <a:srgbClr val="0D0D0D"/>
                </a:solidFill>
                <a:effectLst/>
                <a:latin typeface="+mn-lt"/>
              </a:rPr>
              <a:t>DPMPM</a:t>
            </a:r>
            <a:r>
              <a:rPr lang="en-US" b="0" i="0" dirty="0">
                <a:solidFill>
                  <a:srgbClr val="0D0D0D"/>
                </a:solidFill>
                <a:effectLst/>
                <a:latin typeface="+mn-lt"/>
              </a:rPr>
              <a:t> synthesizes new values using nonparametric Bayesian </a:t>
            </a:r>
            <a:r>
              <a:rPr lang="en-US" sz="1200" dirty="0">
                <a:latin typeface="+mn-lt"/>
              </a:rPr>
              <a:t>models for multivariate unordered categorical data, </a:t>
            </a:r>
            <a:r>
              <a:rPr lang="en-US" b="0" i="0" dirty="0">
                <a:solidFill>
                  <a:srgbClr val="0D0D0D"/>
                </a:solidFill>
                <a:effectLst/>
                <a:latin typeface="+mn-lt"/>
              </a:rPr>
              <a:t>while </a:t>
            </a:r>
            <a:r>
              <a:rPr lang="en-US" b="1" i="0" dirty="0">
                <a:solidFill>
                  <a:srgbClr val="0D0D0D"/>
                </a:solidFill>
                <a:effectLst/>
                <a:latin typeface="+mn-lt"/>
              </a:rPr>
              <a:t>CART </a:t>
            </a:r>
            <a:r>
              <a:rPr lang="en-US" b="0" i="0" dirty="0">
                <a:solidFill>
                  <a:srgbClr val="0D0D0D"/>
                </a:solidFill>
                <a:effectLst/>
                <a:latin typeface="+mn-lt"/>
              </a:rPr>
              <a:t>synthesizes new values using classification and regression tree models. </a:t>
            </a:r>
          </a:p>
          <a:p>
            <a:pPr algn="l"/>
            <a:endParaRPr lang="en-US" b="0" i="0" dirty="0">
              <a:solidFill>
                <a:srgbClr val="0D0D0D"/>
              </a:solidFill>
              <a:effectLst/>
              <a:latin typeface="+mn-lt"/>
            </a:endParaRPr>
          </a:p>
          <a:p>
            <a:pPr algn="l"/>
            <a:r>
              <a:rPr lang="en-US" b="0" i="0" dirty="0">
                <a:solidFill>
                  <a:srgbClr val="0D0D0D"/>
                </a:solidFill>
                <a:effectLst/>
                <a:latin typeface="+mn-lt"/>
              </a:rPr>
              <a:t>While we will delve into a comparison of CART and DPMPM in a subsequent slide, for the remainder of this presentation, we will focus on the DPMPM mitigation approach. This approach was selected for its balance between risk reduction and utility preservation.</a:t>
            </a:r>
          </a:p>
          <a:p>
            <a:pPr marL="0" indent="0">
              <a:buFont typeface="Arial" panose="020B0604020202020204" pitchFamily="34" charset="0"/>
              <a:buNone/>
            </a:pPr>
            <a:endParaRPr lang="en-US" dirty="0">
              <a:latin typeface="+mn-lt"/>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233AC85-7610-409F-A5D1-3574DA5B5933}" type="slidenum">
              <a:rPr lang="en-US" smtClean="0"/>
              <a:t>14</a:t>
            </a:fld>
            <a:endParaRPr lang="en-US" dirty="0"/>
          </a:p>
        </p:txBody>
      </p:sp>
    </p:spTree>
    <p:extLst>
      <p:ext uri="{BB962C8B-B14F-4D97-AF65-F5344CB8AC3E}">
        <p14:creationId xmlns:p14="http://schemas.microsoft.com/office/powerpoint/2010/main" val="1971331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mn-lt"/>
              </a:rPr>
              <a:t>With </a:t>
            </a:r>
            <a:r>
              <a:rPr lang="en-US" sz="1200" b="1" dirty="0">
                <a:latin typeface="+mn-lt"/>
              </a:rPr>
              <a:t>DPMPM</a:t>
            </a:r>
            <a:r>
              <a:rPr lang="en-US" sz="1200" dirty="0">
                <a:latin typeface="+mn-lt"/>
              </a:rPr>
              <a:t>, the values of high-risk records for variables were substituted with synthetic values simulated through statistical modeling.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mn-lt"/>
              </a:rPr>
              <a:t>We termed this “</a:t>
            </a:r>
            <a:r>
              <a:rPr lang="en-US" sz="1200" b="1" dirty="0">
                <a:latin typeface="+mn-lt"/>
              </a:rPr>
              <a:t>partial data synthesis</a:t>
            </a:r>
            <a:r>
              <a:rPr lang="en-US" sz="1200" dirty="0">
                <a:latin typeface="+mn-lt"/>
              </a:rPr>
              <a:t>’ because within each </a:t>
            </a:r>
            <a:r>
              <a:rPr lang="en-US" sz="1200" b="1" dirty="0">
                <a:latin typeface="+mn-lt"/>
              </a:rPr>
              <a:t>K</a:t>
            </a:r>
            <a:r>
              <a:rPr lang="en-US" sz="1200" b="0" dirty="0">
                <a:latin typeface="+mn-lt"/>
              </a:rPr>
              <a:t>ey</a:t>
            </a:r>
            <a:r>
              <a:rPr lang="en-US" sz="1200" dirty="0">
                <a:latin typeface="+mn-lt"/>
              </a:rPr>
              <a:t> variable w</a:t>
            </a:r>
            <a:r>
              <a:rPr lang="en-US" sz="1200" dirty="0">
                <a:effectLst/>
                <a:latin typeface="+mn-lt"/>
              </a:rPr>
              <a:t>e replaced a "</a:t>
            </a:r>
            <a:r>
              <a:rPr lang="en-US" sz="1200" b="1" dirty="0">
                <a:effectLst/>
                <a:latin typeface="+mn-lt"/>
              </a:rPr>
              <a:t>subset</a:t>
            </a:r>
            <a:r>
              <a:rPr lang="en-US" sz="1200" dirty="0">
                <a:effectLst/>
                <a:latin typeface="+mn-lt"/>
              </a:rPr>
              <a:t>“ of high-risk records with synthetic values to balance risk control and data utility. The selection of this subset </a:t>
            </a:r>
            <a:r>
              <a:rPr lang="en-US" sz="1200" b="1" dirty="0">
                <a:effectLst/>
                <a:latin typeface="+mn-lt"/>
              </a:rPr>
              <a:t>was randomized </a:t>
            </a:r>
            <a:r>
              <a:rPr lang="en-US" sz="1200" dirty="0">
                <a:effectLst/>
                <a:latin typeface="+mn-lt"/>
              </a:rPr>
              <a:t>to ensure that no particular subpopulation was systematically included in the mitigation process.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mn-lt"/>
              </a:rPr>
              <a:t>After applying mitigation solution, we evaluated the </a:t>
            </a:r>
            <a:r>
              <a:rPr lang="en-US" sz="1200" b="1" dirty="0">
                <a:effectLst/>
                <a:latin typeface="+mn-lt"/>
              </a:rPr>
              <a:t>disclosure risk </a:t>
            </a:r>
            <a:r>
              <a:rPr lang="en-US" sz="1200" dirty="0">
                <a:effectLst/>
                <a:latin typeface="+mn-lt"/>
              </a:rPr>
              <a:t>and the </a:t>
            </a:r>
            <a:r>
              <a:rPr lang="en-US" sz="1200" b="1" dirty="0">
                <a:effectLst/>
                <a:latin typeface="+mn-lt"/>
              </a:rPr>
              <a:t>utility </a:t>
            </a:r>
            <a:r>
              <a:rPr lang="en-US" sz="1200" dirty="0">
                <a:effectLst/>
                <a:latin typeface="+mn-lt"/>
              </a:rPr>
              <a:t>of the protected data, the latter by calculating the </a:t>
            </a:r>
            <a:r>
              <a:rPr lang="en-US" sz="1200" b="1" dirty="0">
                <a:effectLst/>
                <a:latin typeface="+mn-lt"/>
              </a:rPr>
              <a:t>95% Confidence Interval Overlap </a:t>
            </a:r>
            <a:r>
              <a:rPr lang="en-US" sz="1200" dirty="0">
                <a:effectLst/>
                <a:latin typeface="+mn-lt"/>
              </a:rPr>
              <a:t>and </a:t>
            </a:r>
            <a:r>
              <a:rPr lang="en-US" sz="1200" b="1" dirty="0">
                <a:effectLst/>
                <a:latin typeface="+mn-lt"/>
              </a:rPr>
              <a:t>Mean Square Error </a:t>
            </a:r>
            <a:r>
              <a:rPr lang="en-US" sz="1200" dirty="0">
                <a:effectLst/>
                <a:latin typeface="+mn-lt"/>
              </a:rPr>
              <a:t>of the prevalence estimates between the original and treated dataset.</a:t>
            </a:r>
          </a:p>
        </p:txBody>
      </p:sp>
      <p:sp>
        <p:nvSpPr>
          <p:cNvPr id="4" name="Slide Number Placeholder 3"/>
          <p:cNvSpPr>
            <a:spLocks noGrp="1"/>
          </p:cNvSpPr>
          <p:nvPr>
            <p:ph type="sldNum" sz="quarter" idx="5"/>
          </p:nvPr>
        </p:nvSpPr>
        <p:spPr/>
        <p:txBody>
          <a:bodyPr/>
          <a:lstStyle/>
          <a:p>
            <a:fld id="{3233AC85-7610-409F-A5D1-3574DA5B5933}" type="slidenum">
              <a:rPr lang="en-US" smtClean="0"/>
              <a:t>15</a:t>
            </a:fld>
            <a:endParaRPr lang="en-US" dirty="0"/>
          </a:p>
        </p:txBody>
      </p:sp>
    </p:spTree>
    <p:extLst>
      <p:ext uri="{BB962C8B-B14F-4D97-AF65-F5344CB8AC3E}">
        <p14:creationId xmlns:p14="http://schemas.microsoft.com/office/powerpoint/2010/main" val="835282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Here are some key results from applying </a:t>
            </a:r>
            <a:r>
              <a:rPr lang="en-US" b="1" dirty="0"/>
              <a:t>DPMPM</a:t>
            </a:r>
            <a:r>
              <a:rPr lang="en-US" dirty="0"/>
              <a: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Recall, prior to synthesis, among the 25 selected Key variables, the proportion of high-risk observations ranges from 4% to 24% of all observations.</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Employing a </a:t>
            </a:r>
            <a:r>
              <a:rPr lang="en-US" b="1" dirty="0"/>
              <a:t>synthesis-at-most-5% method</a:t>
            </a:r>
            <a:r>
              <a:rPr lang="en-US" b="0" dirty="0"/>
              <a:t>,</a:t>
            </a:r>
            <a:r>
              <a:rPr lang="en-US" b="1" dirty="0"/>
              <a:t> </a:t>
            </a:r>
            <a:r>
              <a:rPr lang="en-US" b="1" i="0" dirty="0">
                <a:solidFill>
                  <a:srgbClr val="0D0D0D"/>
                </a:solidFill>
                <a:effectLst/>
                <a:latin typeface="+mn-lt"/>
              </a:rPr>
              <a:t>at most 21% of the Key variable observations remains high-risk after synthesis, </a:t>
            </a:r>
            <a:r>
              <a:rPr lang="en-US" b="0" i="0" dirty="0">
                <a:solidFill>
                  <a:srgbClr val="0D0D0D"/>
                </a:solidFill>
                <a:effectLst/>
                <a:latin typeface="+mn-lt"/>
              </a:rPr>
              <a:t>that is, </a:t>
            </a:r>
            <a:r>
              <a:rPr lang="en-US" b="1" dirty="0"/>
              <a:t>a 3 percentage point reduction </a:t>
            </a:r>
            <a:r>
              <a:rPr lang="en-US" dirty="0"/>
              <a:t>from before synthesis</a:t>
            </a:r>
            <a:r>
              <a:rPr lang="en-US" b="1" i="0" dirty="0">
                <a:solidFill>
                  <a:srgbClr val="0D0D0D"/>
                </a:solidFill>
                <a:effectLst/>
                <a:latin typeface="+mn-lt"/>
              </a:rPr>
              <a:t> </a:t>
            </a:r>
            <a:r>
              <a:rPr lang="en-US" b="0" i="0" dirty="0">
                <a:solidFill>
                  <a:srgbClr val="0D0D0D"/>
                </a:solidFill>
                <a:effectLst/>
                <a:latin typeface="+mn-lt"/>
              </a:rPr>
              <a:t>using the Weighted N method. This means that the synthesis process yielded a protected dataset with </a:t>
            </a:r>
            <a:r>
              <a:rPr lang="en-US" b="1" i="0" dirty="0">
                <a:solidFill>
                  <a:srgbClr val="0D0D0D"/>
                </a:solidFill>
                <a:effectLst/>
                <a:latin typeface="+mn-lt"/>
              </a:rPr>
              <a:t>at least 79% protection</a:t>
            </a:r>
            <a:r>
              <a:rPr lang="en-US" b="0" i="0" dirty="0">
                <a:solidFill>
                  <a:srgbClr val="0D0D0D"/>
                </a:solidFill>
                <a:effectLst/>
                <a:latin typeface="+mn-lt"/>
              </a:rPr>
              <a:t>, as calculated by Weighted N.</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775352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dirty="0">
                <a:solidFill>
                  <a:srgbClr val="0D0D0D"/>
                </a:solidFill>
                <a:effectLst/>
                <a:latin typeface="+mn-lt"/>
              </a:rPr>
              <a:t>In terms of data utility, the resulting synthetic dataset preserved a high level of utility – for commonly reported health measures. It achieves an </a:t>
            </a:r>
            <a:r>
              <a:rPr lang="en-US" sz="1200" b="1" i="0" dirty="0">
                <a:solidFill>
                  <a:srgbClr val="0D0D0D"/>
                </a:solidFill>
                <a:effectLst/>
                <a:latin typeface="+mn-lt"/>
              </a:rPr>
              <a:t>average overlap of at least 94% </a:t>
            </a:r>
            <a:r>
              <a:rPr lang="en-US" sz="1200" b="0" i="0" dirty="0">
                <a:solidFill>
                  <a:srgbClr val="0D0D0D"/>
                </a:solidFill>
                <a:effectLst/>
                <a:latin typeface="+mn-lt"/>
              </a:rPr>
              <a:t>between the confidence intervals from the original dataset and those from the synthetic version. </a:t>
            </a:r>
          </a:p>
          <a:p>
            <a:pPr marL="0" indent="0">
              <a:buFont typeface="Arial" panose="020B0604020202020204" pitchFamily="34" charset="0"/>
              <a:buNone/>
            </a:pPr>
            <a:endParaRPr lang="en-US" sz="1200" b="0" i="0" dirty="0">
              <a:solidFill>
                <a:srgbClr val="0D0D0D"/>
              </a:solidFill>
              <a:effectLst/>
              <a:latin typeface="+mn-lt"/>
            </a:endParaRPr>
          </a:p>
          <a:p>
            <a:pPr marL="0" indent="0">
              <a:buFont typeface="Arial" panose="020B0604020202020204" pitchFamily="34" charset="0"/>
              <a:buNone/>
            </a:pPr>
            <a:r>
              <a:rPr lang="en-US" sz="1200" b="0" i="0" dirty="0">
                <a:solidFill>
                  <a:srgbClr val="0D0D0D"/>
                </a:solidFill>
                <a:effectLst/>
                <a:latin typeface="+mn-lt"/>
              </a:rPr>
              <a:t>Although we presented the results from the synthesis-at-most-5%, we also experimented with the thresholds of 10% and 20%, using both DPMPM and CART, as well as suppression. We judged </a:t>
            </a:r>
            <a:r>
              <a:rPr lang="en-US" sz="1200" b="1" i="0" dirty="0">
                <a:solidFill>
                  <a:srgbClr val="0D0D0D"/>
                </a:solidFill>
                <a:effectLst/>
                <a:latin typeface="+mn-lt"/>
              </a:rPr>
              <a:t>DPMPM</a:t>
            </a:r>
            <a:r>
              <a:rPr lang="en-US" sz="1200" b="0" i="0" dirty="0">
                <a:solidFill>
                  <a:srgbClr val="0D0D0D"/>
                </a:solidFill>
                <a:effectLst/>
                <a:latin typeface="+mn-lt"/>
              </a:rPr>
              <a:t> </a:t>
            </a:r>
            <a:r>
              <a:rPr lang="en-US" sz="1200" b="1" i="0" dirty="0">
                <a:solidFill>
                  <a:srgbClr val="0D0D0D"/>
                </a:solidFill>
                <a:effectLst/>
                <a:latin typeface="+mn-lt"/>
              </a:rPr>
              <a:t>synthensis-at-most-5% as best </a:t>
            </a:r>
            <a:r>
              <a:rPr lang="en-US" sz="1200" b="0" i="0" dirty="0">
                <a:solidFill>
                  <a:srgbClr val="0D0D0D"/>
                </a:solidFill>
                <a:effectLst/>
                <a:latin typeface="+mn-lt"/>
              </a:rPr>
              <a:t>at balancing risk reduction and utility preservation.</a:t>
            </a:r>
            <a:endParaRPr lang="en-US" sz="1200" dirty="0">
              <a:latin typeface="+mn-lt"/>
            </a:endParaRPr>
          </a:p>
          <a:p>
            <a:endParaRPr lang="en-US" dirty="0"/>
          </a:p>
        </p:txBody>
      </p:sp>
    </p:spTree>
    <p:extLst>
      <p:ext uri="{BB962C8B-B14F-4D97-AF65-F5344CB8AC3E}">
        <p14:creationId xmlns:p14="http://schemas.microsoft.com/office/powerpoint/2010/main" val="50639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graphical representation of the average confidence interval overlap for select health measures after DPMPM synthesis at three different levels – at most: 5%, 10%, and 20%. In these scenarios, 4, 8, and 25 variables, respectively, contained synthetic data. Despite increasing the proportion of synthetic records, the risk after synthesis decreased only slightly from 21% to 20%, and finally to 17%.</a:t>
            </a:r>
          </a:p>
        </p:txBody>
      </p:sp>
      <p:sp>
        <p:nvSpPr>
          <p:cNvPr id="4" name="Slide Number Placeholder 3"/>
          <p:cNvSpPr>
            <a:spLocks noGrp="1"/>
          </p:cNvSpPr>
          <p:nvPr>
            <p:ph type="sldNum" sz="quarter" idx="5"/>
          </p:nvPr>
        </p:nvSpPr>
        <p:spPr/>
        <p:txBody>
          <a:bodyPr/>
          <a:lstStyle/>
          <a:p>
            <a:fld id="{3233AC85-7610-409F-A5D1-3574DA5B5933}" type="slidenum">
              <a:rPr lang="en-US" smtClean="0"/>
              <a:t>18</a:t>
            </a:fld>
            <a:endParaRPr lang="en-US" dirty="0"/>
          </a:p>
        </p:txBody>
      </p:sp>
    </p:spTree>
    <p:extLst>
      <p:ext uri="{BB962C8B-B14F-4D97-AF65-F5344CB8AC3E}">
        <p14:creationId xmlns:p14="http://schemas.microsoft.com/office/powerpoint/2010/main" val="319251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in addition to the confidence interval overlap we looked at the </a:t>
            </a:r>
            <a:r>
              <a:rPr lang="en-US" b="1" dirty="0"/>
              <a:t>mean squared error</a:t>
            </a:r>
            <a:r>
              <a:rPr lang="en-US" dirty="0"/>
              <a:t>. Here’s the average MSE at the same 3 levels of synthesis. We see that synthesis-at-most-5% has the lowest average MSE across the 10 selected health measures, on average.</a:t>
            </a:r>
            <a:endParaRPr lang="en-US" dirty="0">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3233AC85-7610-409F-A5D1-3574DA5B5933}" type="slidenum">
              <a:rPr lang="en-US" smtClean="0"/>
              <a:t>19</a:t>
            </a:fld>
            <a:endParaRPr lang="en-US" dirty="0"/>
          </a:p>
        </p:txBody>
      </p:sp>
    </p:spTree>
    <p:extLst>
      <p:ext uri="{BB962C8B-B14F-4D97-AF65-F5344CB8AC3E}">
        <p14:creationId xmlns:p14="http://schemas.microsoft.com/office/powerpoint/2010/main" val="2886707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collaborative effort involves colleagues from the NYC Health Department and consultant Jingchen (Monika) Hu from Vassar College.</a:t>
            </a:r>
          </a:p>
        </p:txBody>
      </p:sp>
      <p:sp>
        <p:nvSpPr>
          <p:cNvPr id="4" name="Slide Number Placeholder 3"/>
          <p:cNvSpPr>
            <a:spLocks noGrp="1"/>
          </p:cNvSpPr>
          <p:nvPr>
            <p:ph type="sldNum" sz="quarter" idx="5"/>
          </p:nvPr>
        </p:nvSpPr>
        <p:spPr/>
        <p:txBody>
          <a:bodyPr/>
          <a:lstStyle/>
          <a:p>
            <a:fld id="{81B0319C-5265-425E-8596-B63B867A995D}" type="slidenum">
              <a:rPr lang="en-US" smtClean="0"/>
              <a:t>2</a:t>
            </a:fld>
            <a:endParaRPr lang="en-US" dirty="0"/>
          </a:p>
        </p:txBody>
      </p:sp>
    </p:spTree>
    <p:extLst>
      <p:ext uri="{BB962C8B-B14F-4D97-AF65-F5344CB8AC3E}">
        <p14:creationId xmlns:p14="http://schemas.microsoft.com/office/powerpoint/2010/main" val="2429228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D0D0D"/>
                </a:solidFill>
                <a:effectLst/>
                <a:latin typeface="+mn-lt"/>
              </a:rPr>
              <a:t>Now, let’s compare the DPMPM and CART mitigation approaches. In the chart displayed, we've plotted the risk-utility comparison for four variables that underwent mitigation solutions with synthesis-at-most-5% under both methods – DPMPM represented in gray and CART in orange.</a:t>
            </a:r>
          </a:p>
          <a:p>
            <a:pPr algn="l"/>
            <a:endParaRPr lang="en-US" b="0" i="0" dirty="0">
              <a:solidFill>
                <a:srgbClr val="0D0D0D"/>
              </a:solidFill>
              <a:effectLst/>
              <a:latin typeface="+mn-lt"/>
            </a:endParaRPr>
          </a:p>
          <a:p>
            <a:pPr algn="l"/>
            <a:r>
              <a:rPr lang="en-US" b="0" i="0" dirty="0">
                <a:solidFill>
                  <a:srgbClr val="0D0D0D"/>
                </a:solidFill>
                <a:effectLst/>
                <a:latin typeface="+mn-lt"/>
              </a:rPr>
              <a:t>On the </a:t>
            </a:r>
            <a:r>
              <a:rPr lang="en-US" b="1" i="0" dirty="0">
                <a:solidFill>
                  <a:srgbClr val="0D0D0D"/>
                </a:solidFill>
                <a:effectLst/>
                <a:latin typeface="+mn-lt"/>
              </a:rPr>
              <a:t>y-axis</a:t>
            </a:r>
            <a:r>
              <a:rPr lang="en-US" b="0" i="0" dirty="0">
                <a:solidFill>
                  <a:srgbClr val="0D0D0D"/>
                </a:solidFill>
                <a:effectLst/>
                <a:latin typeface="+mn-lt"/>
              </a:rPr>
              <a:t>, we have the percentage of high-risk records after mitigation. On the </a:t>
            </a:r>
            <a:r>
              <a:rPr lang="en-US" b="1" i="0" dirty="0">
                <a:solidFill>
                  <a:srgbClr val="0D0D0D"/>
                </a:solidFill>
                <a:effectLst/>
                <a:latin typeface="+mn-lt"/>
              </a:rPr>
              <a:t>x-axis</a:t>
            </a:r>
            <a:r>
              <a:rPr lang="en-US" b="0" i="0" dirty="0">
                <a:solidFill>
                  <a:srgbClr val="0D0D0D"/>
                </a:solidFill>
                <a:effectLst/>
                <a:latin typeface="+mn-lt"/>
              </a:rPr>
              <a:t>, we depict utility, which represents the interval overlap of health outcomes before and after mitigation. Therefore, a smaller percentage of disclosure risk (toward the bottom of the y-axis) indicates lower risk, while a larger percentage of utility (toward the right of the x-axis) signifies higher utility.</a:t>
            </a:r>
          </a:p>
        </p:txBody>
      </p:sp>
      <p:sp>
        <p:nvSpPr>
          <p:cNvPr id="4" name="Slide Number Placeholder 3"/>
          <p:cNvSpPr>
            <a:spLocks noGrp="1"/>
          </p:cNvSpPr>
          <p:nvPr>
            <p:ph type="sldNum" sz="quarter" idx="5"/>
          </p:nvPr>
        </p:nvSpPr>
        <p:spPr/>
        <p:txBody>
          <a:bodyPr/>
          <a:lstStyle/>
          <a:p>
            <a:fld id="{3233AC85-7610-409F-A5D1-3574DA5B5933}" type="slidenum">
              <a:rPr lang="en-US" smtClean="0"/>
              <a:t>20</a:t>
            </a:fld>
            <a:endParaRPr lang="en-US" dirty="0"/>
          </a:p>
        </p:txBody>
      </p:sp>
    </p:spTree>
    <p:extLst>
      <p:ext uri="{BB962C8B-B14F-4D97-AF65-F5344CB8AC3E}">
        <p14:creationId xmlns:p14="http://schemas.microsoft.com/office/powerpoint/2010/main" val="1202372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D0D0D"/>
                </a:solidFill>
                <a:effectLst/>
                <a:latin typeface="+mn-lt"/>
              </a:rPr>
              <a:t>In evaluating these results, we’re looking for lower disclosure risk and high utility. Comparing </a:t>
            </a:r>
            <a:r>
              <a:rPr lang="en-US" b="0" i="0" dirty="0" err="1">
                <a:solidFill>
                  <a:srgbClr val="0D0D0D"/>
                </a:solidFill>
                <a:effectLst/>
                <a:latin typeface="+mn-lt"/>
              </a:rPr>
              <a:t>DPMPM</a:t>
            </a:r>
            <a:r>
              <a:rPr lang="en-US" b="0" i="0" dirty="0">
                <a:solidFill>
                  <a:srgbClr val="0D0D0D"/>
                </a:solidFill>
                <a:effectLst/>
                <a:latin typeface="+mn-lt"/>
              </a:rPr>
              <a:t> and CART, </a:t>
            </a:r>
            <a:r>
              <a:rPr lang="en-US" b="0" i="0" dirty="0" err="1">
                <a:solidFill>
                  <a:srgbClr val="0D0D0D"/>
                </a:solidFill>
                <a:effectLst/>
                <a:latin typeface="+mn-lt"/>
              </a:rPr>
              <a:t>DPMPM</a:t>
            </a:r>
            <a:r>
              <a:rPr lang="en-US" b="0" i="0" dirty="0">
                <a:solidFill>
                  <a:srgbClr val="0D0D0D"/>
                </a:solidFill>
                <a:effectLst/>
                <a:latin typeface="+mn-lt"/>
              </a:rPr>
              <a:t> generally provides higher utility (on the x-axis) with only slightly higher (or similar) disclosure risk (height on the y-axis).</a:t>
            </a:r>
          </a:p>
        </p:txBody>
      </p:sp>
      <p:sp>
        <p:nvSpPr>
          <p:cNvPr id="4" name="Slide Number Placeholder 3"/>
          <p:cNvSpPr>
            <a:spLocks noGrp="1"/>
          </p:cNvSpPr>
          <p:nvPr>
            <p:ph type="sldNum" sz="quarter" idx="5"/>
          </p:nvPr>
        </p:nvSpPr>
        <p:spPr/>
        <p:txBody>
          <a:bodyPr/>
          <a:lstStyle/>
          <a:p>
            <a:fld id="{3233AC85-7610-409F-A5D1-3574DA5B5933}" type="slidenum">
              <a:rPr lang="en-US" smtClean="0"/>
              <a:t>21</a:t>
            </a:fld>
            <a:endParaRPr lang="en-US" dirty="0"/>
          </a:p>
        </p:txBody>
      </p:sp>
    </p:spTree>
    <p:extLst>
      <p:ext uri="{BB962C8B-B14F-4D97-AF65-F5344CB8AC3E}">
        <p14:creationId xmlns:p14="http://schemas.microsoft.com/office/powerpoint/2010/main" val="1628348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D0D0D"/>
                </a:solidFill>
                <a:effectLst/>
                <a:latin typeface="+mn-lt"/>
              </a:rPr>
              <a:t>To conclude, I’d like to share some lessons learned and key takeaways from our experience.</a:t>
            </a:r>
            <a:endParaRPr lang="en-US" dirty="0">
              <a:latin typeface="+mn-lt"/>
            </a:endParaRPr>
          </a:p>
        </p:txBody>
      </p:sp>
      <p:sp>
        <p:nvSpPr>
          <p:cNvPr id="4" name="Slide Number Placeholder 3"/>
          <p:cNvSpPr>
            <a:spLocks noGrp="1"/>
          </p:cNvSpPr>
          <p:nvPr>
            <p:ph type="sldNum" sz="quarter" idx="5"/>
          </p:nvPr>
        </p:nvSpPr>
        <p:spPr/>
        <p:txBody>
          <a:bodyPr/>
          <a:lstStyle/>
          <a:p>
            <a:fld id="{81B0319C-5265-425E-8596-B63B867A995D}" type="slidenum">
              <a:rPr lang="en-US" smtClean="0"/>
              <a:t>22</a:t>
            </a:fld>
            <a:endParaRPr lang="en-US" dirty="0"/>
          </a:p>
        </p:txBody>
      </p:sp>
    </p:spTree>
    <p:extLst>
      <p:ext uri="{BB962C8B-B14F-4D97-AF65-F5344CB8AC3E}">
        <p14:creationId xmlns:p14="http://schemas.microsoft.com/office/powerpoint/2010/main" val="3163575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mn-lt"/>
              </a:rPr>
              <a:t>Our project offers several practical considerations:</a:t>
            </a:r>
          </a:p>
          <a:p>
            <a:pPr marL="0" indent="0">
              <a:buFont typeface="Arial" panose="020B0604020202020204" pitchFamily="34" charset="0"/>
              <a:buNone/>
            </a:pPr>
            <a:endParaRPr lang="en-US" sz="500" dirty="0">
              <a:latin typeface="+mn-lt"/>
            </a:endParaRPr>
          </a:p>
          <a:p>
            <a:pPr marL="0" indent="0">
              <a:buFont typeface="Arial" panose="020B0604020202020204" pitchFamily="34" charset="0"/>
              <a:buNone/>
            </a:pPr>
            <a:r>
              <a:rPr lang="en-US" dirty="0">
                <a:latin typeface="+mn-lt"/>
              </a:rPr>
              <a:t>Firstly, </a:t>
            </a:r>
            <a:r>
              <a:rPr lang="en-US" b="1" dirty="0">
                <a:latin typeface="+mn-lt"/>
              </a:rPr>
              <a:t>timing for mitigation implementation is important</a:t>
            </a:r>
            <a:r>
              <a:rPr lang="en-US" dirty="0">
                <a:latin typeface="+mn-lt"/>
              </a:rPr>
              <a:t>. Should mitigation strategies be incorporated from a project's inception, or is it feasible to defer them until the data is being prepared for public release? </a:t>
            </a:r>
          </a:p>
          <a:p>
            <a:pPr marL="0" indent="0">
              <a:buFont typeface="Arial" panose="020B0604020202020204" pitchFamily="34" charset="0"/>
              <a:buNone/>
            </a:pPr>
            <a:endParaRPr lang="en-US" sz="5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mn-lt"/>
              </a:rPr>
              <a:t>Next, consider the </a:t>
            </a:r>
            <a:r>
              <a:rPr lang="en-US" b="1" dirty="0">
                <a:latin typeface="+mn-lt"/>
              </a:rPr>
              <a:t>scope of data for mitigation</a:t>
            </a:r>
            <a:r>
              <a:rPr lang="en-US" dirty="0">
                <a:latin typeface="+mn-lt"/>
              </a:rPr>
              <a:t>. Should this approach be universally applied to all datasets, f</a:t>
            </a:r>
            <a:r>
              <a:rPr lang="en-US" b="0" i="0" dirty="0">
                <a:solidFill>
                  <a:srgbClr val="0D0D0D"/>
                </a:solidFill>
                <a:effectLst/>
                <a:latin typeface="+mn-lt"/>
              </a:rPr>
              <a:t>ocused exclusively on extensive survey datasets, or should we consider multiple versions of datasets?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500" dirty="0">
              <a:latin typeface="+mn-lt"/>
            </a:endParaRPr>
          </a:p>
          <a:p>
            <a:pPr marL="0" indent="0">
              <a:buFont typeface="Arial" panose="020B0604020202020204" pitchFamily="34" charset="0"/>
              <a:buNone/>
            </a:pPr>
            <a:r>
              <a:rPr lang="en-US" b="0" i="0" dirty="0">
                <a:solidFill>
                  <a:srgbClr val="0D0D0D"/>
                </a:solidFill>
                <a:effectLst/>
                <a:latin typeface="+mn-lt"/>
              </a:rPr>
              <a:t>Another significant consideration is </a:t>
            </a:r>
            <a:r>
              <a:rPr lang="en-US" b="1" i="0" dirty="0">
                <a:solidFill>
                  <a:srgbClr val="0D0D0D"/>
                </a:solidFill>
                <a:effectLst/>
                <a:latin typeface="+mn-lt"/>
              </a:rPr>
              <a:t>retroactive mitigation</a:t>
            </a:r>
            <a:r>
              <a:rPr lang="en-US" b="0" i="0" dirty="0">
                <a:solidFill>
                  <a:srgbClr val="0D0D0D"/>
                </a:solidFill>
                <a:effectLst/>
                <a:latin typeface="+mn-lt"/>
              </a:rPr>
              <a:t>. This raises questions about whether all historical datasets, including internal and publicly released ones, should undergo these processes to align with current data privacy standards.</a:t>
            </a:r>
            <a:endParaRPr lang="en-US" dirty="0">
              <a:latin typeface="+mn-lt"/>
            </a:endParaRPr>
          </a:p>
          <a:p>
            <a:pPr marL="0" indent="0">
              <a:buFont typeface="Arial" panose="020B0604020202020204" pitchFamily="34" charset="0"/>
              <a:buNone/>
            </a:pPr>
            <a:endParaRPr lang="en-US" sz="500" dirty="0">
              <a:latin typeface="+mn-lt"/>
            </a:endParaRPr>
          </a:p>
          <a:p>
            <a:pPr marL="0" indent="0">
              <a:buFont typeface="Arial" panose="020B0604020202020204" pitchFamily="34" charset="0"/>
              <a:buNone/>
            </a:pPr>
            <a:r>
              <a:rPr lang="en-US" b="0" i="0" dirty="0">
                <a:solidFill>
                  <a:srgbClr val="0D0D0D"/>
                </a:solidFill>
                <a:effectLst/>
                <a:latin typeface="+mn-lt"/>
              </a:rPr>
              <a:t>Establishing a clear protocol for addressing </a:t>
            </a:r>
            <a:r>
              <a:rPr lang="en-US" b="1" i="0" dirty="0">
                <a:solidFill>
                  <a:srgbClr val="0D0D0D"/>
                </a:solidFill>
                <a:effectLst/>
                <a:latin typeface="+mn-lt"/>
              </a:rPr>
              <a:t>user inquiries </a:t>
            </a:r>
            <a:r>
              <a:rPr lang="en-US" b="0" i="0" dirty="0">
                <a:solidFill>
                  <a:srgbClr val="0D0D0D"/>
                </a:solidFill>
                <a:effectLst/>
                <a:latin typeface="+mn-lt"/>
              </a:rPr>
              <a:t>is important, especially when discrepancies arise between synthetic data estimates and those published by the Health Department is essential. Crafting a transparent and informative response strategy is key to maintaining trust and credibility.</a:t>
            </a:r>
            <a:endParaRPr lang="en-US" dirty="0">
              <a:latin typeface="+mn-lt"/>
            </a:endParaRPr>
          </a:p>
        </p:txBody>
      </p:sp>
      <p:sp>
        <p:nvSpPr>
          <p:cNvPr id="4" name="Slide Number Placeholder 3"/>
          <p:cNvSpPr>
            <a:spLocks noGrp="1"/>
          </p:cNvSpPr>
          <p:nvPr>
            <p:ph type="sldNum" sz="quarter" idx="5"/>
          </p:nvPr>
        </p:nvSpPr>
        <p:spPr/>
        <p:txBody>
          <a:bodyPr/>
          <a:lstStyle/>
          <a:p>
            <a:fld id="{81B0319C-5265-425E-8596-B63B867A995D}" type="slidenum">
              <a:rPr lang="en-US" smtClean="0"/>
              <a:t>23</a:t>
            </a:fld>
            <a:endParaRPr lang="en-US" dirty="0"/>
          </a:p>
        </p:txBody>
      </p:sp>
    </p:spTree>
    <p:extLst>
      <p:ext uri="{BB962C8B-B14F-4D97-AF65-F5344CB8AC3E}">
        <p14:creationId xmlns:p14="http://schemas.microsoft.com/office/powerpoint/2010/main" val="839173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D0D0D"/>
                </a:solidFill>
                <a:effectLst/>
                <a:latin typeface="+mn-lt"/>
              </a:rPr>
              <a:t>Here are some key takeaways from our experience:</a:t>
            </a:r>
            <a:endParaRPr lang="en-US" dirty="0">
              <a:latin typeface="+mn-lt"/>
            </a:endParaRPr>
          </a:p>
          <a:p>
            <a:pPr algn="l"/>
            <a:endParaRPr lang="en-US" b="0" i="0" dirty="0">
              <a:solidFill>
                <a:srgbClr val="000000"/>
              </a:solidFill>
              <a:effectLst/>
              <a:latin typeface="+mn-lt"/>
            </a:endParaRPr>
          </a:p>
          <a:p>
            <a:pPr algn="l"/>
            <a:r>
              <a:rPr lang="en-US" b="0" i="0" dirty="0">
                <a:solidFill>
                  <a:srgbClr val="000000"/>
                </a:solidFill>
                <a:effectLst/>
                <a:latin typeface="+mn-lt"/>
              </a:rPr>
              <a:t>The </a:t>
            </a:r>
            <a:r>
              <a:rPr lang="en-US" b="1" i="0" dirty="0">
                <a:solidFill>
                  <a:srgbClr val="000000"/>
                </a:solidFill>
                <a:effectLst/>
                <a:latin typeface="+mn-lt"/>
              </a:rPr>
              <a:t>Weighted N method effectively quantifies risk</a:t>
            </a:r>
            <a:r>
              <a:rPr lang="en-US" b="0" i="0" dirty="0">
                <a:solidFill>
                  <a:srgbClr val="000000"/>
                </a:solidFill>
                <a:effectLst/>
                <a:latin typeface="+mn-lt"/>
              </a:rPr>
              <a:t>. An empirical method is easier to replicate than an ad hoc one</a:t>
            </a:r>
          </a:p>
          <a:p>
            <a:pPr algn="l"/>
            <a:endParaRPr lang="en-US" b="0" i="0" dirty="0">
              <a:solidFill>
                <a:srgbClr val="000000"/>
              </a:solidFill>
              <a:effectLst/>
              <a:latin typeface="+mn-lt"/>
            </a:endParaRPr>
          </a:p>
          <a:p>
            <a:pPr algn="l"/>
            <a:r>
              <a:rPr lang="en-US" b="1" i="0" dirty="0">
                <a:solidFill>
                  <a:srgbClr val="000000"/>
                </a:solidFill>
                <a:effectLst/>
                <a:latin typeface="+mn-lt"/>
              </a:rPr>
              <a:t>Mitigation involves trade-offs between utility and risk</a:t>
            </a:r>
            <a:r>
              <a:rPr lang="en-US" b="0" i="0" dirty="0">
                <a:solidFill>
                  <a:srgbClr val="000000"/>
                </a:solidFill>
                <a:effectLst/>
                <a:latin typeface="+mn-lt"/>
              </a:rPr>
              <a:t>, necessitating careful evaluation and documentation</a:t>
            </a:r>
          </a:p>
          <a:p>
            <a:pPr algn="l"/>
            <a:endParaRPr lang="en-US" b="0" i="0" dirty="0">
              <a:solidFill>
                <a:srgbClr val="000000"/>
              </a:solidFill>
              <a:effectLst/>
              <a:latin typeface="+mn-lt"/>
            </a:endParaRPr>
          </a:p>
          <a:p>
            <a:pPr algn="l"/>
            <a:r>
              <a:rPr lang="en-US" b="1" i="0" dirty="0">
                <a:solidFill>
                  <a:srgbClr val="000000"/>
                </a:solidFill>
                <a:effectLst/>
                <a:latin typeface="+mn-lt"/>
              </a:rPr>
              <a:t>Selecting Core and Key variables is complex, involves many concerns, </a:t>
            </a:r>
            <a:r>
              <a:rPr lang="en-US" b="0" i="0" dirty="0">
                <a:solidFill>
                  <a:srgbClr val="000000"/>
                </a:solidFill>
                <a:effectLst/>
                <a:latin typeface="+mn-lt"/>
              </a:rPr>
              <a:t>and will be different for each survey</a:t>
            </a:r>
          </a:p>
          <a:p>
            <a:pPr algn="l"/>
            <a:endParaRPr lang="en-US" b="1" i="0" dirty="0">
              <a:solidFill>
                <a:srgbClr val="000000"/>
              </a:solidFill>
              <a:effectLst/>
              <a:latin typeface="+mn-lt"/>
            </a:endParaRPr>
          </a:p>
          <a:p>
            <a:pPr algn="l"/>
            <a:r>
              <a:rPr lang="en-US" b="1" i="0" dirty="0">
                <a:solidFill>
                  <a:srgbClr val="000000"/>
                </a:solidFill>
                <a:effectLst/>
                <a:latin typeface="+mn-lt"/>
              </a:rPr>
              <a:t>There are multiple considerations in setting parameters</a:t>
            </a:r>
            <a:r>
              <a:rPr lang="en-US" b="0" i="0" dirty="0">
                <a:solidFill>
                  <a:srgbClr val="000000"/>
                </a:solidFill>
                <a:effectLst/>
                <a:latin typeface="+mn-lt"/>
              </a:rPr>
              <a:t>, such as the 100 in the Weighted N method for flagging high-risk records and determining the percentage of high-risk observations to be synthesized (e.g., up to 5%)</a:t>
            </a:r>
            <a:endParaRPr lang="en-US" dirty="0">
              <a:latin typeface="+mn-lt"/>
            </a:endParaRPr>
          </a:p>
        </p:txBody>
      </p:sp>
      <p:sp>
        <p:nvSpPr>
          <p:cNvPr id="4" name="Slide Number Placeholder 3"/>
          <p:cNvSpPr>
            <a:spLocks noGrp="1"/>
          </p:cNvSpPr>
          <p:nvPr>
            <p:ph type="sldNum" sz="quarter" idx="5"/>
          </p:nvPr>
        </p:nvSpPr>
        <p:spPr/>
        <p:txBody>
          <a:bodyPr/>
          <a:lstStyle/>
          <a:p>
            <a:fld id="{81B0319C-5265-425E-8596-B63B867A995D}" type="slidenum">
              <a:rPr lang="en-US" smtClean="0"/>
              <a:t>24</a:t>
            </a:fld>
            <a:endParaRPr lang="en-US" dirty="0"/>
          </a:p>
        </p:txBody>
      </p:sp>
    </p:spTree>
    <p:extLst>
      <p:ext uri="{BB962C8B-B14F-4D97-AF65-F5344CB8AC3E}">
        <p14:creationId xmlns:p14="http://schemas.microsoft.com/office/powerpoint/2010/main" val="303094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t>Here are a few selected references that informed our project.</a:t>
            </a:r>
            <a:endParaRPr lang="en-US" sz="1200" dirty="0">
              <a:effectLst/>
              <a:latin typeface="Arial" panose="020B0604020202020204" pitchFamily="34" charset="0"/>
            </a:endParaRPr>
          </a:p>
        </p:txBody>
      </p:sp>
    </p:spTree>
    <p:extLst>
      <p:ext uri="{BB962C8B-B14F-4D97-AF65-F5344CB8AC3E}">
        <p14:creationId xmlns:p14="http://schemas.microsoft.com/office/powerpoint/2010/main" val="1793046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33AC85-7610-409F-A5D1-3574DA5B5933}" type="slidenum">
              <a:rPr lang="en-US" smtClean="0"/>
              <a:t>26</a:t>
            </a:fld>
            <a:endParaRPr lang="en-US" dirty="0"/>
          </a:p>
        </p:txBody>
      </p:sp>
    </p:spTree>
    <p:extLst>
      <p:ext uri="{BB962C8B-B14F-4D97-AF65-F5344CB8AC3E}">
        <p14:creationId xmlns:p14="http://schemas.microsoft.com/office/powerpoint/2010/main" val="3638059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brings us to the end of my presentation. Thank you. </a:t>
            </a:r>
          </a:p>
        </p:txBody>
      </p:sp>
      <p:sp>
        <p:nvSpPr>
          <p:cNvPr id="4" name="Slide Number Placeholder 3"/>
          <p:cNvSpPr>
            <a:spLocks noGrp="1"/>
          </p:cNvSpPr>
          <p:nvPr>
            <p:ph type="sldNum" sz="quarter" idx="5"/>
          </p:nvPr>
        </p:nvSpPr>
        <p:spPr/>
        <p:txBody>
          <a:bodyPr/>
          <a:lstStyle/>
          <a:p>
            <a:fld id="{3233AC85-7610-409F-A5D1-3574DA5B5933}" type="slidenum">
              <a:rPr lang="en-US" smtClean="0"/>
              <a:t>27</a:t>
            </a:fld>
            <a:endParaRPr lang="en-US" dirty="0"/>
          </a:p>
        </p:txBody>
      </p:sp>
    </p:spTree>
    <p:extLst>
      <p:ext uri="{BB962C8B-B14F-4D97-AF65-F5344CB8AC3E}">
        <p14:creationId xmlns:p14="http://schemas.microsoft.com/office/powerpoint/2010/main" val="3880450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brings us to the end of my presentation. Thank you. </a:t>
            </a:r>
          </a:p>
        </p:txBody>
      </p:sp>
      <p:sp>
        <p:nvSpPr>
          <p:cNvPr id="4" name="Slide Number Placeholder 3"/>
          <p:cNvSpPr>
            <a:spLocks noGrp="1"/>
          </p:cNvSpPr>
          <p:nvPr>
            <p:ph type="sldNum" sz="quarter" idx="5"/>
          </p:nvPr>
        </p:nvSpPr>
        <p:spPr/>
        <p:txBody>
          <a:bodyPr/>
          <a:lstStyle/>
          <a:p>
            <a:fld id="{3233AC85-7610-409F-A5D1-3574DA5B5933}" type="slidenum">
              <a:rPr lang="en-US" smtClean="0"/>
              <a:t>28</a:t>
            </a:fld>
            <a:endParaRPr lang="en-US" dirty="0"/>
          </a:p>
        </p:txBody>
      </p:sp>
    </p:spTree>
    <p:extLst>
      <p:ext uri="{BB962C8B-B14F-4D97-AF65-F5344CB8AC3E}">
        <p14:creationId xmlns:p14="http://schemas.microsoft.com/office/powerpoint/2010/main" val="415766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talk, I will first provide an overview of the project’s background. Then outline our method for assessing and mitigating disclosure risk, describe its application to the 2021 CHS, and end by discussing practical considerations and sharing key takeaways.</a:t>
            </a:r>
          </a:p>
          <a:p>
            <a:endParaRPr lang="en-US" dirty="0"/>
          </a:p>
        </p:txBody>
      </p:sp>
      <p:sp>
        <p:nvSpPr>
          <p:cNvPr id="4" name="Slide Number Placeholder 3"/>
          <p:cNvSpPr>
            <a:spLocks noGrp="1"/>
          </p:cNvSpPr>
          <p:nvPr>
            <p:ph type="sldNum" sz="quarter" idx="5"/>
          </p:nvPr>
        </p:nvSpPr>
        <p:spPr/>
        <p:txBody>
          <a:bodyPr/>
          <a:lstStyle/>
          <a:p>
            <a:fld id="{81B0319C-5265-425E-8596-B63B867A995D}" type="slidenum">
              <a:rPr lang="en-US" smtClean="0"/>
              <a:t>3</a:t>
            </a:fld>
            <a:endParaRPr lang="en-US" dirty="0"/>
          </a:p>
        </p:txBody>
      </p:sp>
    </p:spTree>
    <p:extLst>
      <p:ext uri="{BB962C8B-B14F-4D97-AF65-F5344CB8AC3E}">
        <p14:creationId xmlns:p14="http://schemas.microsoft.com/office/powerpoint/2010/main" val="669669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with an overview of our project's background.</a:t>
            </a:r>
          </a:p>
        </p:txBody>
      </p:sp>
      <p:sp>
        <p:nvSpPr>
          <p:cNvPr id="4" name="Slide Number Placeholder 3"/>
          <p:cNvSpPr>
            <a:spLocks noGrp="1"/>
          </p:cNvSpPr>
          <p:nvPr>
            <p:ph type="sldNum" sz="quarter" idx="5"/>
          </p:nvPr>
        </p:nvSpPr>
        <p:spPr/>
        <p:txBody>
          <a:bodyPr/>
          <a:lstStyle/>
          <a:p>
            <a:fld id="{81B0319C-5265-425E-8596-B63B867A995D}" type="slidenum">
              <a:rPr lang="en-US" smtClean="0"/>
              <a:t>4</a:t>
            </a:fld>
            <a:endParaRPr lang="en-US" dirty="0"/>
          </a:p>
        </p:txBody>
      </p:sp>
    </p:spTree>
    <p:extLst>
      <p:ext uri="{BB962C8B-B14F-4D97-AF65-F5344CB8AC3E}">
        <p14:creationId xmlns:p14="http://schemas.microsoft.com/office/powerpoint/2010/main" val="3346977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Local government agencies, like the NYC Health Department, routinely conduct health surveys to improve population health. </a:t>
            </a:r>
          </a:p>
          <a:p>
            <a:endParaRPr lang="en-US" dirty="0"/>
          </a:p>
          <a:p>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While sharing this data with the public is essential, it presents the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challenge of protecting respondents’ confidentiality while maximizing the utility of record-level data</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00" dirty="0">
                <a:effectLst/>
                <a:latin typeface="Calibri" panose="020F0502020204030204" pitchFamily="34" charset="0"/>
                <a:ea typeface="Calibri" panose="020F0502020204030204" pitchFamily="34" charset="0"/>
                <a:cs typeface="Times New Roman" panose="02020603050405020304" pitchFamily="18" charset="0"/>
              </a:rPr>
              <a:t>One notable concern is the potential risk of re-identification through cross-referencing survey data with other administrative databases. </a:t>
            </a:r>
            <a:endParaRPr lang="en-US" dirty="0"/>
          </a:p>
        </p:txBody>
      </p:sp>
      <p:sp>
        <p:nvSpPr>
          <p:cNvPr id="4" name="Slide Number Placeholder 3"/>
          <p:cNvSpPr>
            <a:spLocks noGrp="1"/>
          </p:cNvSpPr>
          <p:nvPr>
            <p:ph type="sldNum" sz="quarter" idx="5"/>
          </p:nvPr>
        </p:nvSpPr>
        <p:spPr/>
        <p:txBody>
          <a:bodyPr/>
          <a:lstStyle/>
          <a:p>
            <a:fld id="{3233AC85-7610-409F-A5D1-3574DA5B5933}" type="slidenum">
              <a:rPr lang="en-US" smtClean="0"/>
              <a:t>5</a:t>
            </a:fld>
            <a:endParaRPr lang="en-US" dirty="0"/>
          </a:p>
        </p:txBody>
      </p:sp>
    </p:spTree>
    <p:extLst>
      <p:ext uri="{BB962C8B-B14F-4D97-AF65-F5344CB8AC3E}">
        <p14:creationId xmlns:p14="http://schemas.microsoft.com/office/powerpoint/2010/main" val="4250342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project aims to establish systematic procedures for </a:t>
            </a:r>
            <a:r>
              <a:rPr lang="en-US" b="1" dirty="0"/>
              <a:t>assessing disclosure risks, implementing effective mitigation solutions, </a:t>
            </a:r>
            <a:r>
              <a:rPr lang="en-US" b="0" dirty="0"/>
              <a:t>and </a:t>
            </a:r>
            <a:r>
              <a:rPr lang="en-US" b="1" dirty="0"/>
              <a:t>evaluating both the remaining disclosure risk </a:t>
            </a:r>
            <a:r>
              <a:rPr lang="en-US" dirty="0"/>
              <a:t>associated with the protected data </a:t>
            </a:r>
            <a:r>
              <a:rPr lang="en-US" b="1" dirty="0"/>
              <a:t>and</a:t>
            </a:r>
            <a:r>
              <a:rPr lang="en-US" dirty="0"/>
              <a:t> </a:t>
            </a:r>
            <a:r>
              <a:rPr lang="en-US" b="1" dirty="0"/>
              <a:t>its utility for public health</a:t>
            </a:r>
            <a:r>
              <a:rPr lang="en-US" dirty="0"/>
              <a:t>. </a:t>
            </a:r>
          </a:p>
        </p:txBody>
      </p:sp>
      <p:sp>
        <p:nvSpPr>
          <p:cNvPr id="4" name="Slide Number Placeholder 3"/>
          <p:cNvSpPr>
            <a:spLocks noGrp="1"/>
          </p:cNvSpPr>
          <p:nvPr>
            <p:ph type="sldNum" sz="quarter" idx="5"/>
          </p:nvPr>
        </p:nvSpPr>
        <p:spPr/>
        <p:txBody>
          <a:bodyPr/>
          <a:lstStyle/>
          <a:p>
            <a:fld id="{3233AC85-7610-409F-A5D1-3574DA5B5933}" type="slidenum">
              <a:rPr lang="en-US" smtClean="0"/>
              <a:t>6</a:t>
            </a:fld>
            <a:endParaRPr lang="en-US" dirty="0"/>
          </a:p>
        </p:txBody>
      </p:sp>
    </p:spTree>
    <p:extLst>
      <p:ext uri="{BB962C8B-B14F-4D97-AF65-F5344CB8AC3E}">
        <p14:creationId xmlns:p14="http://schemas.microsoft.com/office/powerpoint/2010/main" val="1263353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applied our risk assessment and mitigation strategies to the </a:t>
            </a:r>
            <a:r>
              <a:rPr lang="en-US" b="1" dirty="0"/>
              <a:t>2021 Community Health Survey or CHS</a:t>
            </a:r>
            <a:r>
              <a:rPr lang="en-US" strike="noStrike" dirty="0"/>
              <a:t>, an annual health surveillance survey that gathers data from around 10,000 adult residents of New York City. </a:t>
            </a:r>
            <a:endParaRPr lang="en-US" strike="sngStrike" dirty="0"/>
          </a:p>
        </p:txBody>
      </p:sp>
      <p:sp>
        <p:nvSpPr>
          <p:cNvPr id="4" name="Slide Number Placeholder 3"/>
          <p:cNvSpPr>
            <a:spLocks noGrp="1"/>
          </p:cNvSpPr>
          <p:nvPr>
            <p:ph type="sldNum" sz="quarter" idx="5"/>
          </p:nvPr>
        </p:nvSpPr>
        <p:spPr/>
        <p:txBody>
          <a:bodyPr/>
          <a:lstStyle/>
          <a:p>
            <a:fld id="{3233AC85-7610-409F-A5D1-3574DA5B5933}" type="slidenum">
              <a:rPr lang="en-US" smtClean="0"/>
              <a:t>7</a:t>
            </a:fld>
            <a:endParaRPr lang="en-US" dirty="0"/>
          </a:p>
        </p:txBody>
      </p:sp>
    </p:spTree>
    <p:extLst>
      <p:ext uri="{BB962C8B-B14F-4D97-AF65-F5344CB8AC3E}">
        <p14:creationId xmlns:p14="http://schemas.microsoft.com/office/powerpoint/2010/main" val="1796479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explore our risk assessment strategy.</a:t>
            </a:r>
          </a:p>
        </p:txBody>
      </p:sp>
      <p:sp>
        <p:nvSpPr>
          <p:cNvPr id="4" name="Slide Number Placeholder 3"/>
          <p:cNvSpPr>
            <a:spLocks noGrp="1"/>
          </p:cNvSpPr>
          <p:nvPr>
            <p:ph type="sldNum" sz="quarter" idx="5"/>
          </p:nvPr>
        </p:nvSpPr>
        <p:spPr/>
        <p:txBody>
          <a:bodyPr/>
          <a:lstStyle/>
          <a:p>
            <a:fld id="{81B0319C-5265-425E-8596-B63B867A995D}" type="slidenum">
              <a:rPr lang="en-US" smtClean="0"/>
              <a:t>8</a:t>
            </a:fld>
            <a:endParaRPr lang="en-US" dirty="0"/>
          </a:p>
        </p:txBody>
      </p:sp>
    </p:spTree>
    <p:extLst>
      <p:ext uri="{BB962C8B-B14F-4D97-AF65-F5344CB8AC3E}">
        <p14:creationId xmlns:p14="http://schemas.microsoft.com/office/powerpoint/2010/main" val="2579226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mn-lt"/>
              </a:rPr>
              <a:t>Disclosure risk is the possibility of a malicious intruder being able to correctly identify </a:t>
            </a:r>
            <a:r>
              <a:rPr lang="en-US" sz="1200" dirty="0">
                <a:latin typeface="+mn-lt"/>
              </a:rPr>
              <a:t>a person in the NYC population using information (such as identifying variables) from the public use CHS dataset.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mn-lt"/>
              </a:rPr>
              <a:t>To pinpoint high-risk records, we focused on evaluating disclosure risk of all survey records, assuming </a:t>
            </a:r>
            <a:r>
              <a:rPr lang="en-US" sz="1200" b="1" dirty="0">
                <a:effectLst/>
                <a:latin typeface="+mn-lt"/>
              </a:rPr>
              <a:t>intruders could leverage unique variable combinations for re-identification</a:t>
            </a:r>
            <a:r>
              <a:rPr lang="en-US" sz="1200" dirty="0">
                <a:effectLst/>
                <a:latin typeface="+mn-lt"/>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mn-lt"/>
              </a:rPr>
              <a:t>Our </a:t>
            </a:r>
            <a:r>
              <a:rPr lang="en-US" sz="1200" b="1" dirty="0">
                <a:effectLst/>
                <a:latin typeface="+mn-lt"/>
              </a:rPr>
              <a:t>risk assessment strategy </a:t>
            </a:r>
            <a:r>
              <a:rPr lang="en-US" sz="1200" dirty="0">
                <a:effectLst/>
                <a:latin typeface="+mn-lt"/>
              </a:rPr>
              <a:t>involved flagging </a:t>
            </a:r>
            <a:r>
              <a:rPr lang="en-US" sz="1200" b="1" dirty="0">
                <a:effectLst/>
                <a:latin typeface="+mn-lt"/>
              </a:rPr>
              <a:t>high-risk records </a:t>
            </a:r>
            <a:r>
              <a:rPr lang="en-US" sz="1200" dirty="0">
                <a:effectLst/>
                <a:latin typeface="+mn-lt"/>
              </a:rPr>
              <a:t>using the </a:t>
            </a:r>
            <a:r>
              <a:rPr lang="en-US" sz="1200" b="1" dirty="0">
                <a:effectLst/>
                <a:latin typeface="+mn-lt"/>
              </a:rPr>
              <a:t>Weighted N method</a:t>
            </a:r>
            <a:r>
              <a:rPr lang="en-US" sz="1200" b="0" dirty="0">
                <a:effectLst/>
                <a:latin typeface="+mn-lt"/>
              </a:rPr>
              <a:t>, which analyzes</a:t>
            </a:r>
            <a:r>
              <a:rPr lang="en-US" sz="1200" dirty="0">
                <a:effectLst/>
                <a:latin typeface="+mn-lt"/>
              </a:rPr>
              <a:t> aggregate population totals and associated 95% confidence intervals. Note that the </a:t>
            </a:r>
            <a:r>
              <a:rPr lang="en-US" sz="1200" b="1" dirty="0">
                <a:effectLst/>
                <a:latin typeface="+mn-lt"/>
              </a:rPr>
              <a:t>Weighted N method</a:t>
            </a:r>
            <a:r>
              <a:rPr lang="en-US" sz="1200" b="0" dirty="0">
                <a:effectLst/>
                <a:latin typeface="+mn-lt"/>
              </a:rPr>
              <a:t> will find a larger share of high-risk records in larger survey data sets, as each record represents fewer individuals in the sampled population  </a:t>
            </a:r>
            <a:endParaRPr lang="en-US" sz="1000" b="0" strike="sngStrike" dirty="0">
              <a:effectLst/>
              <a:latin typeface="+mn-lt"/>
            </a:endParaRPr>
          </a:p>
        </p:txBody>
      </p:sp>
    </p:spTree>
    <p:extLst>
      <p:ext uri="{BB962C8B-B14F-4D97-AF65-F5344CB8AC3E}">
        <p14:creationId xmlns:p14="http://schemas.microsoft.com/office/powerpoint/2010/main" val="573973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text, clock, sign&#10;&#10;Description automatically generated">
            <a:extLst>
              <a:ext uri="{FF2B5EF4-FFF2-40B4-BE49-F238E27FC236}">
                <a16:creationId xmlns:a16="http://schemas.microsoft.com/office/drawing/2014/main" id="{437A6BF0-AB3F-E420-F917-4B0299BC53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1885" y="5968947"/>
            <a:ext cx="1518984" cy="699717"/>
          </a:xfrm>
          <a:prstGeom prst="rect">
            <a:avLst/>
          </a:prstGeom>
        </p:spPr>
      </p:pic>
      <p:cxnSp>
        <p:nvCxnSpPr>
          <p:cNvPr id="8" name="Straight Connector 7">
            <a:extLst>
              <a:ext uri="{FF2B5EF4-FFF2-40B4-BE49-F238E27FC236}">
                <a16:creationId xmlns:a16="http://schemas.microsoft.com/office/drawing/2014/main" id="{B68453D7-1C5C-46BF-8A02-BE01C2C23FD5}"/>
              </a:ext>
            </a:extLst>
          </p:cNvPr>
          <p:cNvCxnSpPr>
            <a:cxnSpLocks/>
          </p:cNvCxnSpPr>
          <p:nvPr userDrawn="1"/>
        </p:nvCxnSpPr>
        <p:spPr>
          <a:xfrm flipH="1">
            <a:off x="600789" y="6318806"/>
            <a:ext cx="9111247" cy="0"/>
          </a:xfrm>
          <a:prstGeom prst="line">
            <a:avLst/>
          </a:prstGeom>
          <a:ln w="123825" cap="sq">
            <a:solidFill>
              <a:srgbClr val="1F3864"/>
            </a:solidFill>
            <a:beve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5A46F115-7B4E-1E39-59C9-522A7A14AB33}"/>
              </a:ext>
            </a:extLst>
          </p:cNvPr>
          <p:cNvCxnSpPr>
            <a:cxnSpLocks/>
          </p:cNvCxnSpPr>
          <p:nvPr userDrawn="1"/>
        </p:nvCxnSpPr>
        <p:spPr>
          <a:xfrm flipH="1">
            <a:off x="540000" y="605558"/>
            <a:ext cx="10855947" cy="0"/>
          </a:xfrm>
          <a:prstGeom prst="line">
            <a:avLst/>
          </a:prstGeom>
          <a:ln w="123825">
            <a:solidFill>
              <a:srgbClr val="1F386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18268B7-F785-2F2C-D235-423CB3DF5C40}"/>
              </a:ext>
            </a:extLst>
          </p:cNvPr>
          <p:cNvCxnSpPr>
            <a:cxnSpLocks/>
          </p:cNvCxnSpPr>
          <p:nvPr userDrawn="1"/>
        </p:nvCxnSpPr>
        <p:spPr>
          <a:xfrm flipV="1">
            <a:off x="600789" y="654368"/>
            <a:ext cx="0" cy="5706408"/>
          </a:xfrm>
          <a:prstGeom prst="line">
            <a:avLst/>
          </a:prstGeom>
          <a:ln w="123825">
            <a:solidFill>
              <a:srgbClr val="1F386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0A76C6A-2CB5-88FB-2C6A-FF30705D2F62}"/>
              </a:ext>
            </a:extLst>
          </p:cNvPr>
          <p:cNvCxnSpPr>
            <a:cxnSpLocks/>
          </p:cNvCxnSpPr>
          <p:nvPr userDrawn="1"/>
        </p:nvCxnSpPr>
        <p:spPr>
          <a:xfrm flipV="1">
            <a:off x="11359427" y="605558"/>
            <a:ext cx="0" cy="5019388"/>
          </a:xfrm>
          <a:prstGeom prst="line">
            <a:avLst/>
          </a:prstGeom>
          <a:ln w="123825" cap="sq">
            <a:solidFill>
              <a:srgbClr val="1F3864"/>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946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043155"/>
          </a:xfrm>
        </p:spPr>
        <p:txBody>
          <a:bodyPr vert="eaVert"/>
          <a:lstStyle>
            <a:lvl1pPr marL="0" indent="0">
              <a:buNone/>
              <a:defRPr/>
            </a:lvl1pPr>
          </a:lstStyle>
          <a:p>
            <a:pPr lvl="0"/>
            <a:endParaRPr lang="en-US" dirty="0"/>
          </a:p>
        </p:txBody>
      </p:sp>
      <p:cxnSp>
        <p:nvCxnSpPr>
          <p:cNvPr id="8" name="Straight Connector 7">
            <a:extLst>
              <a:ext uri="{FF2B5EF4-FFF2-40B4-BE49-F238E27FC236}">
                <a16:creationId xmlns:a16="http://schemas.microsoft.com/office/drawing/2014/main" id="{6A181EF7-2DA6-E741-44FC-7FDA56A17DDB}"/>
              </a:ext>
            </a:extLst>
          </p:cNvPr>
          <p:cNvCxnSpPr>
            <a:cxnSpLocks/>
          </p:cNvCxnSpPr>
          <p:nvPr userDrawn="1"/>
        </p:nvCxnSpPr>
        <p:spPr>
          <a:xfrm flipH="1">
            <a:off x="0" y="6318806"/>
            <a:ext cx="9712036" cy="0"/>
          </a:xfrm>
          <a:prstGeom prst="line">
            <a:avLst/>
          </a:prstGeom>
          <a:ln w="123825">
            <a:solidFill>
              <a:srgbClr val="1F3864"/>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 clock, sign&#10;&#10;Description automatically generated">
            <a:extLst>
              <a:ext uri="{FF2B5EF4-FFF2-40B4-BE49-F238E27FC236}">
                <a16:creationId xmlns:a16="http://schemas.microsoft.com/office/drawing/2014/main" id="{C788DB73-C8D3-FBBF-95D6-D25FCE5B81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1885" y="5978665"/>
            <a:ext cx="1518984" cy="699717"/>
          </a:xfrm>
          <a:prstGeom prst="rect">
            <a:avLst/>
          </a:prstGeom>
        </p:spPr>
      </p:pic>
    </p:spTree>
    <p:extLst>
      <p:ext uri="{BB962C8B-B14F-4D97-AF65-F5344CB8AC3E}">
        <p14:creationId xmlns:p14="http://schemas.microsoft.com/office/powerpoint/2010/main" val="2663246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354030"/>
          </a:xfrm>
        </p:spPr>
        <p:txBody>
          <a:bodyPr vert="eaVert"/>
          <a:lstStyle/>
          <a:p>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endParaRPr lang="en-US" dirty="0"/>
          </a:p>
        </p:txBody>
      </p:sp>
      <p:cxnSp>
        <p:nvCxnSpPr>
          <p:cNvPr id="8" name="Straight Connector 7">
            <a:extLst>
              <a:ext uri="{FF2B5EF4-FFF2-40B4-BE49-F238E27FC236}">
                <a16:creationId xmlns:a16="http://schemas.microsoft.com/office/drawing/2014/main" id="{B701C52F-0AAA-E470-14B3-663F68F4BEB8}"/>
              </a:ext>
            </a:extLst>
          </p:cNvPr>
          <p:cNvCxnSpPr>
            <a:cxnSpLocks/>
          </p:cNvCxnSpPr>
          <p:nvPr userDrawn="1"/>
        </p:nvCxnSpPr>
        <p:spPr>
          <a:xfrm flipH="1">
            <a:off x="0" y="6318806"/>
            <a:ext cx="9712036" cy="0"/>
          </a:xfrm>
          <a:prstGeom prst="line">
            <a:avLst/>
          </a:prstGeom>
          <a:ln w="123825">
            <a:solidFill>
              <a:srgbClr val="1F3864"/>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C359A02-B482-F270-7311-82410EC9F229}"/>
              </a:ext>
            </a:extLst>
          </p:cNvPr>
          <p:cNvPicPr>
            <a:picLocks noChangeAspect="1"/>
          </p:cNvPicPr>
          <p:nvPr userDrawn="1"/>
        </p:nvPicPr>
        <p:blipFill>
          <a:blip r:embed="rId2"/>
          <a:stretch>
            <a:fillRect/>
          </a:stretch>
        </p:blipFill>
        <p:spPr>
          <a:xfrm>
            <a:off x="10197081" y="5968255"/>
            <a:ext cx="1518036" cy="701101"/>
          </a:xfrm>
          <a:prstGeom prst="rect">
            <a:avLst/>
          </a:prstGeom>
        </p:spPr>
      </p:pic>
    </p:spTree>
    <p:extLst>
      <p:ext uri="{BB962C8B-B14F-4D97-AF65-F5344CB8AC3E}">
        <p14:creationId xmlns:p14="http://schemas.microsoft.com/office/powerpoint/2010/main" val="3368133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0265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64457B99-1856-ECE0-5599-4DCC1A2395D2}"/>
              </a:ext>
            </a:extLst>
          </p:cNvPr>
          <p:cNvCxnSpPr>
            <a:cxnSpLocks/>
          </p:cNvCxnSpPr>
          <p:nvPr userDrawn="1"/>
        </p:nvCxnSpPr>
        <p:spPr>
          <a:xfrm flipH="1">
            <a:off x="0" y="6318806"/>
            <a:ext cx="9712036" cy="0"/>
          </a:xfrm>
          <a:prstGeom prst="line">
            <a:avLst/>
          </a:prstGeom>
          <a:ln w="123825">
            <a:solidFill>
              <a:srgbClr val="1F3864"/>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 clock, sign&#10;&#10;Description automatically generated">
            <a:extLst>
              <a:ext uri="{FF2B5EF4-FFF2-40B4-BE49-F238E27FC236}">
                <a16:creationId xmlns:a16="http://schemas.microsoft.com/office/drawing/2014/main" id="{56D14968-F3F3-42C3-9C56-00743893B7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9359" y="5987092"/>
            <a:ext cx="1518984" cy="699717"/>
          </a:xfrm>
          <a:prstGeom prst="rect">
            <a:avLst/>
          </a:prstGeom>
        </p:spPr>
      </p:pic>
    </p:spTree>
    <p:extLst>
      <p:ext uri="{BB962C8B-B14F-4D97-AF65-F5344CB8AC3E}">
        <p14:creationId xmlns:p14="http://schemas.microsoft.com/office/powerpoint/2010/main" val="1468655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07719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8" name="Straight Connector 7">
            <a:extLst>
              <a:ext uri="{FF2B5EF4-FFF2-40B4-BE49-F238E27FC236}">
                <a16:creationId xmlns:a16="http://schemas.microsoft.com/office/drawing/2014/main" id="{1F78CF06-3674-6C05-36F2-4B89E85A139E}"/>
              </a:ext>
            </a:extLst>
          </p:cNvPr>
          <p:cNvCxnSpPr>
            <a:cxnSpLocks/>
          </p:cNvCxnSpPr>
          <p:nvPr userDrawn="1"/>
        </p:nvCxnSpPr>
        <p:spPr>
          <a:xfrm flipH="1">
            <a:off x="600789" y="6318806"/>
            <a:ext cx="9111247" cy="0"/>
          </a:xfrm>
          <a:prstGeom prst="line">
            <a:avLst/>
          </a:prstGeom>
          <a:ln w="123825" cap="sq">
            <a:solidFill>
              <a:srgbClr val="1F3864"/>
            </a:solidFill>
            <a:beve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2CB159C-8765-B877-D82E-43778AEF1E80}"/>
              </a:ext>
            </a:extLst>
          </p:cNvPr>
          <p:cNvCxnSpPr>
            <a:cxnSpLocks/>
          </p:cNvCxnSpPr>
          <p:nvPr userDrawn="1"/>
        </p:nvCxnSpPr>
        <p:spPr>
          <a:xfrm flipH="1">
            <a:off x="539261" y="605558"/>
            <a:ext cx="10856686" cy="0"/>
          </a:xfrm>
          <a:prstGeom prst="line">
            <a:avLst/>
          </a:prstGeom>
          <a:ln w="123825">
            <a:solidFill>
              <a:srgbClr val="1F386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48B307-4882-02A2-00F6-95C2B528D77C}"/>
              </a:ext>
            </a:extLst>
          </p:cNvPr>
          <p:cNvCxnSpPr>
            <a:cxnSpLocks/>
          </p:cNvCxnSpPr>
          <p:nvPr userDrawn="1"/>
        </p:nvCxnSpPr>
        <p:spPr>
          <a:xfrm flipV="1">
            <a:off x="600789" y="654368"/>
            <a:ext cx="0" cy="5706408"/>
          </a:xfrm>
          <a:prstGeom prst="line">
            <a:avLst/>
          </a:prstGeom>
          <a:ln w="123825">
            <a:solidFill>
              <a:srgbClr val="1F386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B2D0C0-C186-2E23-E622-503A40FD1D81}"/>
              </a:ext>
            </a:extLst>
          </p:cNvPr>
          <p:cNvCxnSpPr>
            <a:cxnSpLocks/>
          </p:cNvCxnSpPr>
          <p:nvPr userDrawn="1"/>
        </p:nvCxnSpPr>
        <p:spPr>
          <a:xfrm flipV="1">
            <a:off x="11359427" y="605558"/>
            <a:ext cx="0" cy="5019388"/>
          </a:xfrm>
          <a:prstGeom prst="line">
            <a:avLst/>
          </a:prstGeom>
          <a:ln w="123825" cap="sq">
            <a:solidFill>
              <a:srgbClr val="1F3864"/>
            </a:solidFill>
            <a:bevel/>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 clock, sign&#10;&#10;Description automatically generated">
            <a:extLst>
              <a:ext uri="{FF2B5EF4-FFF2-40B4-BE49-F238E27FC236}">
                <a16:creationId xmlns:a16="http://schemas.microsoft.com/office/drawing/2014/main" id="{CD176F3F-4731-0472-D0EF-CE17B571E1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1885" y="5968947"/>
            <a:ext cx="1518984" cy="699717"/>
          </a:xfrm>
          <a:prstGeom prst="rect">
            <a:avLst/>
          </a:prstGeom>
        </p:spPr>
      </p:pic>
    </p:spTree>
    <p:extLst>
      <p:ext uri="{BB962C8B-B14F-4D97-AF65-F5344CB8AC3E}">
        <p14:creationId xmlns:p14="http://schemas.microsoft.com/office/powerpoint/2010/main" val="892704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3893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93EBEC1C-0D80-A334-7178-CB8FB47F24B3}"/>
              </a:ext>
            </a:extLst>
          </p:cNvPr>
          <p:cNvCxnSpPr>
            <a:cxnSpLocks/>
          </p:cNvCxnSpPr>
          <p:nvPr userDrawn="1"/>
        </p:nvCxnSpPr>
        <p:spPr>
          <a:xfrm flipH="1">
            <a:off x="0" y="6318806"/>
            <a:ext cx="9712036" cy="0"/>
          </a:xfrm>
          <a:prstGeom prst="line">
            <a:avLst/>
          </a:prstGeom>
          <a:ln w="123825">
            <a:solidFill>
              <a:srgbClr val="1F3864"/>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 clock, sign&#10;&#10;Description automatically generated">
            <a:extLst>
              <a:ext uri="{FF2B5EF4-FFF2-40B4-BE49-F238E27FC236}">
                <a16:creationId xmlns:a16="http://schemas.microsoft.com/office/drawing/2014/main" id="{ED457404-C6C3-E79D-0635-FD68C25934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780" y="5968947"/>
            <a:ext cx="1518984" cy="699717"/>
          </a:xfrm>
          <a:prstGeom prst="rect">
            <a:avLst/>
          </a:prstGeom>
        </p:spPr>
      </p:pic>
    </p:spTree>
    <p:extLst>
      <p:ext uri="{BB962C8B-B14F-4D97-AF65-F5344CB8AC3E}">
        <p14:creationId xmlns:p14="http://schemas.microsoft.com/office/powerpoint/2010/main" val="389181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214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EF59E795-690F-4B41-7BB7-D27A4F9DE12D}"/>
              </a:ext>
            </a:extLst>
          </p:cNvPr>
          <p:cNvCxnSpPr>
            <a:cxnSpLocks/>
          </p:cNvCxnSpPr>
          <p:nvPr userDrawn="1"/>
        </p:nvCxnSpPr>
        <p:spPr>
          <a:xfrm flipH="1">
            <a:off x="0" y="6318806"/>
            <a:ext cx="9712036" cy="0"/>
          </a:xfrm>
          <a:prstGeom prst="line">
            <a:avLst/>
          </a:prstGeom>
          <a:ln w="123825">
            <a:solidFill>
              <a:srgbClr val="1F3864"/>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clock, sign&#10;&#10;Description automatically generated">
            <a:extLst>
              <a:ext uri="{FF2B5EF4-FFF2-40B4-BE49-F238E27FC236}">
                <a16:creationId xmlns:a16="http://schemas.microsoft.com/office/drawing/2014/main" id="{4BB85B39-5A23-D4FE-E143-11A23DD744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7292" y="5968947"/>
            <a:ext cx="1518984" cy="699717"/>
          </a:xfrm>
          <a:prstGeom prst="rect">
            <a:avLst/>
          </a:prstGeom>
        </p:spPr>
      </p:pic>
    </p:spTree>
    <p:extLst>
      <p:ext uri="{BB962C8B-B14F-4D97-AF65-F5344CB8AC3E}">
        <p14:creationId xmlns:p14="http://schemas.microsoft.com/office/powerpoint/2010/main" val="4113547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38972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4062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6984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9" name="Straight Connector 8">
            <a:extLst>
              <a:ext uri="{FF2B5EF4-FFF2-40B4-BE49-F238E27FC236}">
                <a16:creationId xmlns:a16="http://schemas.microsoft.com/office/drawing/2014/main" id="{20031ED2-4ADB-A618-BDAF-9CD85510ED36}"/>
              </a:ext>
            </a:extLst>
          </p:cNvPr>
          <p:cNvCxnSpPr>
            <a:cxnSpLocks/>
          </p:cNvCxnSpPr>
          <p:nvPr userDrawn="1"/>
        </p:nvCxnSpPr>
        <p:spPr>
          <a:xfrm flipH="1">
            <a:off x="0" y="6318806"/>
            <a:ext cx="9712036" cy="0"/>
          </a:xfrm>
          <a:prstGeom prst="line">
            <a:avLst/>
          </a:prstGeom>
          <a:ln w="123825">
            <a:solidFill>
              <a:srgbClr val="1F3864"/>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 clock, sign&#10;&#10;Description automatically generated">
            <a:extLst>
              <a:ext uri="{FF2B5EF4-FFF2-40B4-BE49-F238E27FC236}">
                <a16:creationId xmlns:a16="http://schemas.microsoft.com/office/drawing/2014/main" id="{20CAEDCA-A152-D006-2CA5-68B2B65988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6532" y="5968947"/>
            <a:ext cx="1518984" cy="699717"/>
          </a:xfrm>
          <a:prstGeom prst="rect">
            <a:avLst/>
          </a:prstGeom>
        </p:spPr>
      </p:pic>
    </p:spTree>
    <p:extLst>
      <p:ext uri="{BB962C8B-B14F-4D97-AF65-F5344CB8AC3E}">
        <p14:creationId xmlns:p14="http://schemas.microsoft.com/office/powerpoint/2010/main" val="166470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73173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9" name="Straight Connector 8">
            <a:extLst>
              <a:ext uri="{FF2B5EF4-FFF2-40B4-BE49-F238E27FC236}">
                <a16:creationId xmlns:a16="http://schemas.microsoft.com/office/drawing/2014/main" id="{454977DE-08D0-A557-EC8B-E8EF4B9CBBB5}"/>
              </a:ext>
            </a:extLst>
          </p:cNvPr>
          <p:cNvCxnSpPr>
            <a:cxnSpLocks/>
          </p:cNvCxnSpPr>
          <p:nvPr userDrawn="1"/>
        </p:nvCxnSpPr>
        <p:spPr>
          <a:xfrm flipH="1">
            <a:off x="0" y="6318806"/>
            <a:ext cx="9712036" cy="0"/>
          </a:xfrm>
          <a:prstGeom prst="line">
            <a:avLst/>
          </a:prstGeom>
          <a:ln w="123825">
            <a:solidFill>
              <a:srgbClr val="1F3864"/>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 clock, sign&#10;&#10;Description automatically generated">
            <a:extLst>
              <a:ext uri="{FF2B5EF4-FFF2-40B4-BE49-F238E27FC236}">
                <a16:creationId xmlns:a16="http://schemas.microsoft.com/office/drawing/2014/main" id="{1FF47895-52CE-5CC5-F84F-D6944D7244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1648" y="5968947"/>
            <a:ext cx="1518984" cy="699717"/>
          </a:xfrm>
          <a:prstGeom prst="rect">
            <a:avLst/>
          </a:prstGeom>
        </p:spPr>
      </p:pic>
    </p:spTree>
    <p:extLst>
      <p:ext uri="{BB962C8B-B14F-4D97-AF65-F5344CB8AC3E}">
        <p14:creationId xmlns:p14="http://schemas.microsoft.com/office/powerpoint/2010/main" val="785995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5919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ABBF0-089C-EAE9-DF1B-CF54E2145FB7}"/>
              </a:ext>
            </a:extLst>
          </p:cNvPr>
          <p:cNvSpPr>
            <a:spLocks noGrp="1"/>
          </p:cNvSpPr>
          <p:nvPr>
            <p:ph type="ctrTitle"/>
          </p:nvPr>
        </p:nvSpPr>
        <p:spPr>
          <a:xfrm>
            <a:off x="1066801" y="1122363"/>
            <a:ext cx="10070122" cy="2133599"/>
          </a:xfrm>
        </p:spPr>
        <p:txBody>
          <a:bodyPr>
            <a:noAutofit/>
          </a:bodyPr>
          <a:lstStyle/>
          <a:p>
            <a:r>
              <a:rPr lang="en-US" sz="5400" b="1" dirty="0">
                <a:solidFill>
                  <a:schemeClr val="accent4"/>
                </a:solidFill>
                <a:latin typeface="+mn-lt"/>
              </a:rPr>
              <a:t>USING SYNTHETIC DATA                                TO REDUCE DISCLOSURE RISK                      IN MUNICIPAL HEALTH SURVEYS</a:t>
            </a:r>
          </a:p>
        </p:txBody>
      </p:sp>
      <p:sp>
        <p:nvSpPr>
          <p:cNvPr id="3" name="Subtitle 2">
            <a:extLst>
              <a:ext uri="{FF2B5EF4-FFF2-40B4-BE49-F238E27FC236}">
                <a16:creationId xmlns:a16="http://schemas.microsoft.com/office/drawing/2014/main" id="{54C672EE-F652-3B4F-424A-EDFF73012747}"/>
              </a:ext>
            </a:extLst>
          </p:cNvPr>
          <p:cNvSpPr>
            <a:spLocks noGrp="1"/>
          </p:cNvSpPr>
          <p:nvPr>
            <p:ph type="subTitle" idx="1"/>
          </p:nvPr>
        </p:nvSpPr>
        <p:spPr>
          <a:xfrm>
            <a:off x="834389" y="3428999"/>
            <a:ext cx="10302533" cy="2502569"/>
          </a:xfrm>
        </p:spPr>
        <p:txBody>
          <a:bodyPr>
            <a:normAutofit/>
          </a:bodyPr>
          <a:lstStyle/>
          <a:p>
            <a:r>
              <a:rPr lang="en-US" b="1" dirty="0"/>
              <a:t>Stephen Immerwahr, </a:t>
            </a:r>
          </a:p>
          <a:p>
            <a:r>
              <a:rPr lang="en-US" b="1" dirty="0"/>
              <a:t>New York City Department of Health and Mental Hygiene</a:t>
            </a:r>
          </a:p>
          <a:p>
            <a:endParaRPr lang="en-US" dirty="0"/>
          </a:p>
          <a:p>
            <a:r>
              <a:rPr lang="en-US" dirty="0">
                <a:solidFill>
                  <a:schemeClr val="accent4"/>
                </a:solidFill>
              </a:rPr>
              <a:t>ASA/</a:t>
            </a:r>
            <a:r>
              <a:rPr lang="en-US" dirty="0" err="1">
                <a:solidFill>
                  <a:schemeClr val="accent4"/>
                </a:solidFill>
              </a:rPr>
              <a:t>JSM</a:t>
            </a:r>
            <a:endParaRPr lang="en-US" dirty="0">
              <a:solidFill>
                <a:schemeClr val="accent4"/>
              </a:solidFill>
            </a:endParaRPr>
          </a:p>
          <a:p>
            <a:r>
              <a:rPr lang="en-US" dirty="0">
                <a:solidFill>
                  <a:schemeClr val="accent4"/>
                </a:solidFill>
              </a:rPr>
              <a:t>August 8, 2024</a:t>
            </a:r>
          </a:p>
          <a:p>
            <a:endParaRPr lang="en-US" dirty="0">
              <a:solidFill>
                <a:schemeClr val="bg2">
                  <a:lumMod val="50000"/>
                </a:schemeClr>
              </a:solidFill>
            </a:endParaRPr>
          </a:p>
          <a:p>
            <a:endParaRPr lang="en-US" dirty="0"/>
          </a:p>
        </p:txBody>
      </p:sp>
    </p:spTree>
    <p:extLst>
      <p:ext uri="{BB962C8B-B14F-4D97-AF65-F5344CB8AC3E}">
        <p14:creationId xmlns:p14="http://schemas.microsoft.com/office/powerpoint/2010/main" val="391036075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706F2BD-A5E5-CADD-0AC7-2CD65EC135D8}"/>
              </a:ext>
            </a:extLst>
          </p:cNvPr>
          <p:cNvSpPr>
            <a:spLocks noGrp="1"/>
          </p:cNvSpPr>
          <p:nvPr>
            <p:ph type="title"/>
          </p:nvPr>
        </p:nvSpPr>
        <p:spPr>
          <a:xfrm>
            <a:off x="0" y="16096"/>
            <a:ext cx="12192000" cy="914400"/>
          </a:xfrm>
        </p:spPr>
        <p:txBody>
          <a:bodyPr/>
          <a:lstStyle/>
          <a:p>
            <a:pPr algn="ctr"/>
            <a:r>
              <a:rPr lang="en-US" b="1" dirty="0">
                <a:solidFill>
                  <a:schemeClr val="accent4"/>
                </a:solidFill>
                <a:latin typeface="+mn-lt"/>
              </a:rPr>
              <a:t>SELECTION OF IDENTIFYING VARIABLES</a:t>
            </a:r>
          </a:p>
        </p:txBody>
      </p:sp>
      <p:grpSp>
        <p:nvGrpSpPr>
          <p:cNvPr id="14" name="Group 13">
            <a:extLst>
              <a:ext uri="{FF2B5EF4-FFF2-40B4-BE49-F238E27FC236}">
                <a16:creationId xmlns:a16="http://schemas.microsoft.com/office/drawing/2014/main" id="{61E767FE-F284-5E45-BD57-5A725A43A7BC}"/>
              </a:ext>
            </a:extLst>
          </p:cNvPr>
          <p:cNvGrpSpPr/>
          <p:nvPr/>
        </p:nvGrpSpPr>
        <p:grpSpPr>
          <a:xfrm>
            <a:off x="600745" y="1421883"/>
            <a:ext cx="10990510" cy="4014233"/>
            <a:chOff x="595897" y="1387696"/>
            <a:chExt cx="10990510" cy="4014233"/>
          </a:xfrm>
        </p:grpSpPr>
        <p:sp>
          <p:nvSpPr>
            <p:cNvPr id="7" name="Rectangle 6">
              <a:extLst>
                <a:ext uri="{FF2B5EF4-FFF2-40B4-BE49-F238E27FC236}">
                  <a16:creationId xmlns:a16="http://schemas.microsoft.com/office/drawing/2014/main" id="{8E4BA11C-FB58-8C0F-8AD7-554B956B2D89}"/>
                </a:ext>
              </a:extLst>
            </p:cNvPr>
            <p:cNvSpPr/>
            <p:nvPr/>
          </p:nvSpPr>
          <p:spPr bwMode="auto">
            <a:xfrm>
              <a:off x="595897" y="1387696"/>
              <a:ext cx="1828800" cy="1828800"/>
            </a:xfrm>
            <a:prstGeom prst="rect">
              <a:avLst/>
            </a:prstGeom>
            <a:solidFill>
              <a:schemeClr val="accent2">
                <a:lumMod val="75000"/>
              </a:schemeClr>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2400" b="1" dirty="0">
                  <a:solidFill>
                    <a:schemeClr val="bg1"/>
                  </a:solidFill>
                </a:rPr>
                <a:t>CORE VARIABLES</a:t>
              </a:r>
            </a:p>
          </p:txBody>
        </p:sp>
        <p:sp>
          <p:nvSpPr>
            <p:cNvPr id="9" name="Rectangle 8">
              <a:extLst>
                <a:ext uri="{FF2B5EF4-FFF2-40B4-BE49-F238E27FC236}">
                  <a16:creationId xmlns:a16="http://schemas.microsoft.com/office/drawing/2014/main" id="{D787D23F-969F-1F04-A611-8F92412F2ADC}"/>
                </a:ext>
              </a:extLst>
            </p:cNvPr>
            <p:cNvSpPr/>
            <p:nvPr/>
          </p:nvSpPr>
          <p:spPr bwMode="auto">
            <a:xfrm>
              <a:off x="2442407" y="1387696"/>
              <a:ext cx="9144000" cy="1828800"/>
            </a:xfrm>
            <a:prstGeom prst="rect">
              <a:avLst/>
            </a:prstGeom>
            <a:solidFill>
              <a:schemeClr val="bg1">
                <a:lumMod val="95000"/>
              </a:schemeClr>
            </a:solidFill>
            <a:ln w="9525">
              <a:noFill/>
              <a:round/>
              <a:headEnd/>
              <a:tailEnd/>
            </a:ln>
          </p:spPr>
          <p:txBody>
            <a:bodyPr vert="horz" wrap="square" lIns="91440" tIns="45720" rIns="91440" bIns="45720" numCol="1" rtlCol="0" anchor="ctr" anchorCtr="0" compatLnSpc="1">
              <a:prstTxWarp prst="textNoShape">
                <a:avLst/>
              </a:prstTxWarp>
            </a:bodyPr>
            <a:lstStyle/>
            <a:p>
              <a:pPr marL="690563" lvl="2" indent="-466725">
                <a:lnSpc>
                  <a:spcPct val="107000"/>
                </a:lnSpc>
                <a:buClr>
                  <a:schemeClr val="accent2"/>
                </a:buClr>
                <a:buFont typeface="Sylfaen" panose="010A0502050306030303" pitchFamily="18"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Demographic variables that are easily knowable: age group, sex, race/ethnicity</a:t>
              </a:r>
            </a:p>
            <a:p>
              <a:pPr marL="690563" lvl="2" indent="-466725">
                <a:lnSpc>
                  <a:spcPct val="107000"/>
                </a:lnSpc>
                <a:buClr>
                  <a:schemeClr val="accent2"/>
                </a:buClr>
                <a:buFont typeface="Sylfaen" panose="010A0502050306030303" pitchFamily="18"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Geography (Borough)</a:t>
              </a:r>
            </a:p>
            <a:p>
              <a:pPr marL="690563" lvl="2" indent="-466725">
                <a:lnSpc>
                  <a:spcPct val="107000"/>
                </a:lnSpc>
                <a:buClr>
                  <a:schemeClr val="accent2"/>
                </a:buClr>
                <a:buFont typeface="Sylfaen" panose="010A0502050306030303" pitchFamily="18"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High priority to be kept unmodified for use by analysts </a:t>
              </a:r>
            </a:p>
          </p:txBody>
        </p:sp>
        <p:sp>
          <p:nvSpPr>
            <p:cNvPr id="10" name="Rectangle 9">
              <a:extLst>
                <a:ext uri="{FF2B5EF4-FFF2-40B4-BE49-F238E27FC236}">
                  <a16:creationId xmlns:a16="http://schemas.microsoft.com/office/drawing/2014/main" id="{4EE90A4A-DAAF-83D4-E423-D64B6EE006F8}"/>
                </a:ext>
              </a:extLst>
            </p:cNvPr>
            <p:cNvSpPr/>
            <p:nvPr/>
          </p:nvSpPr>
          <p:spPr bwMode="auto">
            <a:xfrm>
              <a:off x="595897" y="3573129"/>
              <a:ext cx="1828800" cy="1828800"/>
            </a:xfrm>
            <a:prstGeom prst="rect">
              <a:avLst/>
            </a:prstGeom>
            <a:solidFill>
              <a:schemeClr val="accent2"/>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2400" b="1" dirty="0">
                  <a:solidFill>
                    <a:schemeClr val="bg1"/>
                  </a:solidFill>
                </a:rPr>
                <a:t>KEY VARIABLES</a:t>
              </a:r>
            </a:p>
          </p:txBody>
        </p:sp>
        <p:sp>
          <p:nvSpPr>
            <p:cNvPr id="11" name="Rectangle 10">
              <a:extLst>
                <a:ext uri="{FF2B5EF4-FFF2-40B4-BE49-F238E27FC236}">
                  <a16:creationId xmlns:a16="http://schemas.microsoft.com/office/drawing/2014/main" id="{6D885C69-37FF-8F3A-89AC-1AA1EA60A919}"/>
                </a:ext>
              </a:extLst>
            </p:cNvPr>
            <p:cNvSpPr/>
            <p:nvPr/>
          </p:nvSpPr>
          <p:spPr bwMode="auto">
            <a:xfrm>
              <a:off x="2442407" y="3573129"/>
              <a:ext cx="9144000" cy="1828800"/>
            </a:xfrm>
            <a:prstGeom prst="rect">
              <a:avLst/>
            </a:prstGeom>
            <a:solidFill>
              <a:schemeClr val="bg1">
                <a:lumMod val="95000"/>
              </a:schemeClr>
            </a:solidFill>
            <a:ln w="9525">
              <a:noFill/>
              <a:round/>
              <a:headEnd/>
              <a:tailEnd/>
            </a:ln>
          </p:spPr>
          <p:txBody>
            <a:bodyPr vert="horz" wrap="square" lIns="91440" tIns="45720" rIns="91440" bIns="45720" numCol="1" rtlCol="0" anchor="ctr" anchorCtr="0" compatLnSpc="1">
              <a:prstTxWarp prst="textNoShape">
                <a:avLst/>
              </a:prstTxWarp>
            </a:bodyPr>
            <a:lstStyle/>
            <a:p>
              <a:pPr marL="690563" lvl="2" indent="-466725">
                <a:lnSpc>
                  <a:spcPct val="107000"/>
                </a:lnSpc>
                <a:buClr>
                  <a:schemeClr val="accent2"/>
                </a:buClr>
                <a:buFont typeface="Sylfaen" panose="010A0502050306030303" pitchFamily="18"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Additional demographic and health-related variables that are easily knowable </a:t>
              </a:r>
            </a:p>
            <a:p>
              <a:pPr marL="690563" lvl="2" indent="-466725">
                <a:lnSpc>
                  <a:spcPct val="107000"/>
                </a:lnSpc>
                <a:buClr>
                  <a:schemeClr val="accent2"/>
                </a:buClr>
                <a:buFont typeface="Sylfaen" panose="010A0502050306030303" pitchFamily="18"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Containing sensitive information; subject to mitigation solutions</a:t>
              </a:r>
            </a:p>
          </p:txBody>
        </p:sp>
      </p:grpSp>
      <p:sp>
        <p:nvSpPr>
          <p:cNvPr id="2" name="TextBox 1">
            <a:extLst>
              <a:ext uri="{FF2B5EF4-FFF2-40B4-BE49-F238E27FC236}">
                <a16:creationId xmlns:a16="http://schemas.microsoft.com/office/drawing/2014/main" id="{DF2DEC5B-C211-6F93-E252-16F21E6E42CD}"/>
              </a:ext>
            </a:extLst>
          </p:cNvPr>
          <p:cNvSpPr txBox="1"/>
          <p:nvPr/>
        </p:nvSpPr>
        <p:spPr>
          <a:xfrm>
            <a:off x="143227" y="6437359"/>
            <a:ext cx="472234" cy="369332"/>
          </a:xfrm>
          <a:prstGeom prst="rect">
            <a:avLst/>
          </a:prstGeom>
          <a:noFill/>
        </p:spPr>
        <p:txBody>
          <a:bodyPr wrap="square" rtlCol="0">
            <a:spAutoFit/>
          </a:bodyPr>
          <a:lstStyle/>
          <a:p>
            <a:r>
              <a:rPr lang="en-US" dirty="0">
                <a:solidFill>
                  <a:schemeClr val="tx1">
                    <a:lumMod val="50000"/>
                    <a:lumOff val="50000"/>
                  </a:schemeClr>
                </a:solidFill>
              </a:rPr>
              <a:t>10</a:t>
            </a:r>
          </a:p>
        </p:txBody>
      </p:sp>
    </p:spTree>
    <p:extLst>
      <p:ext uri="{BB962C8B-B14F-4D97-AF65-F5344CB8AC3E}">
        <p14:creationId xmlns:p14="http://schemas.microsoft.com/office/powerpoint/2010/main" val="21848549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B279EC9-FB7C-87C8-F03B-60AB20AFB44E}"/>
              </a:ext>
            </a:extLst>
          </p:cNvPr>
          <p:cNvSpPr>
            <a:spLocks noGrp="1"/>
          </p:cNvSpPr>
          <p:nvPr>
            <p:ph idx="1"/>
          </p:nvPr>
        </p:nvSpPr>
        <p:spPr>
          <a:xfrm>
            <a:off x="646176" y="1751076"/>
            <a:ext cx="10899648" cy="3355848"/>
          </a:xfrm>
          <a:solidFill>
            <a:schemeClr val="accent3"/>
          </a:solidFill>
          <a:ln>
            <a:solidFill>
              <a:schemeClr val="accent3"/>
            </a:solidFill>
          </a:ln>
        </p:spPr>
        <p:txBody>
          <a:bodyPr>
            <a:normAutofit/>
          </a:bodyPr>
          <a:lstStyle/>
          <a:p>
            <a:pPr marL="914400" lvl="0" indent="0">
              <a:buNone/>
            </a:pPr>
            <a:endParaRPr lang="en-US" sz="1100" b="1" dirty="0">
              <a:solidFill>
                <a:schemeClr val="bg1"/>
              </a:solidFill>
            </a:endParaRPr>
          </a:p>
          <a:p>
            <a:pPr marL="468313" lvl="0" indent="0">
              <a:buNone/>
            </a:pPr>
            <a:r>
              <a:rPr lang="en-US" sz="6000" b="1" dirty="0">
                <a:solidFill>
                  <a:schemeClr val="bg1"/>
                </a:solidFill>
              </a:rPr>
              <a:t>03</a:t>
            </a:r>
            <a:endParaRPr lang="en-US" sz="6500" b="1" dirty="0">
              <a:solidFill>
                <a:schemeClr val="bg1"/>
              </a:solidFill>
            </a:endParaRPr>
          </a:p>
          <a:p>
            <a:pPr marL="914400" lvl="0" indent="0">
              <a:buNone/>
            </a:pPr>
            <a:endParaRPr lang="en-US" sz="2000" b="1" dirty="0">
              <a:solidFill>
                <a:schemeClr val="bg1"/>
              </a:solidFill>
            </a:endParaRPr>
          </a:p>
          <a:p>
            <a:pPr marL="512763" lvl="0" indent="-44450">
              <a:buNone/>
            </a:pPr>
            <a:r>
              <a:rPr lang="en-US" sz="5000" b="1" dirty="0">
                <a:solidFill>
                  <a:schemeClr val="bg1"/>
                </a:solidFill>
              </a:rPr>
              <a:t>MITIGATION SOLUTIONS &amp; RESULTS</a:t>
            </a:r>
          </a:p>
        </p:txBody>
      </p:sp>
      <p:pic>
        <p:nvPicPr>
          <p:cNvPr id="2" name="Graphic 1" descr="Chevron arrows with solid fill">
            <a:extLst>
              <a:ext uri="{FF2B5EF4-FFF2-40B4-BE49-F238E27FC236}">
                <a16:creationId xmlns:a16="http://schemas.microsoft.com/office/drawing/2014/main" id="{D8F0499F-C380-6D26-5519-7EF6042208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1424" y="3278122"/>
            <a:ext cx="914400" cy="914400"/>
          </a:xfrm>
          <a:prstGeom prst="rect">
            <a:avLst/>
          </a:prstGeom>
        </p:spPr>
      </p:pic>
    </p:spTree>
    <p:extLst>
      <p:ext uri="{BB962C8B-B14F-4D97-AF65-F5344CB8AC3E}">
        <p14:creationId xmlns:p14="http://schemas.microsoft.com/office/powerpoint/2010/main" val="273806625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706F2BD-A5E5-CADD-0AC7-2CD65EC135D8}"/>
              </a:ext>
            </a:extLst>
          </p:cNvPr>
          <p:cNvSpPr>
            <a:spLocks noGrp="1"/>
          </p:cNvSpPr>
          <p:nvPr>
            <p:ph type="title"/>
          </p:nvPr>
        </p:nvSpPr>
        <p:spPr>
          <a:xfrm>
            <a:off x="0" y="3983"/>
            <a:ext cx="12192000" cy="914400"/>
          </a:xfrm>
        </p:spPr>
        <p:txBody>
          <a:bodyPr/>
          <a:lstStyle/>
          <a:p>
            <a:pPr algn="ctr"/>
            <a:r>
              <a:rPr lang="en-US" b="1" dirty="0">
                <a:solidFill>
                  <a:schemeClr val="accent4"/>
                </a:solidFill>
                <a:latin typeface="+mn-lt"/>
              </a:rPr>
              <a:t>IDENTIFYING HIGH-RISK RECORDS</a:t>
            </a:r>
          </a:p>
        </p:txBody>
      </p:sp>
      <p:sp>
        <p:nvSpPr>
          <p:cNvPr id="2" name="TextBox 1">
            <a:extLst>
              <a:ext uri="{FF2B5EF4-FFF2-40B4-BE49-F238E27FC236}">
                <a16:creationId xmlns:a16="http://schemas.microsoft.com/office/drawing/2014/main" id="{05B50918-10E0-CD48-FB42-7E849FE48EE4}"/>
              </a:ext>
            </a:extLst>
          </p:cNvPr>
          <p:cNvSpPr txBox="1"/>
          <p:nvPr/>
        </p:nvSpPr>
        <p:spPr>
          <a:xfrm>
            <a:off x="143227" y="6437359"/>
            <a:ext cx="472234" cy="369332"/>
          </a:xfrm>
          <a:prstGeom prst="rect">
            <a:avLst/>
          </a:prstGeom>
          <a:noFill/>
        </p:spPr>
        <p:txBody>
          <a:bodyPr wrap="square" rtlCol="0">
            <a:spAutoFit/>
          </a:bodyPr>
          <a:lstStyle/>
          <a:p>
            <a:r>
              <a:rPr lang="en-US" dirty="0">
                <a:solidFill>
                  <a:schemeClr val="tx1">
                    <a:lumMod val="50000"/>
                    <a:lumOff val="50000"/>
                  </a:schemeClr>
                </a:solidFill>
              </a:rPr>
              <a:t>11</a:t>
            </a:r>
          </a:p>
        </p:txBody>
      </p:sp>
      <p:graphicFrame>
        <p:nvGraphicFramePr>
          <p:cNvPr id="9" name="Diagram 8">
            <a:extLst>
              <a:ext uri="{FF2B5EF4-FFF2-40B4-BE49-F238E27FC236}">
                <a16:creationId xmlns:a16="http://schemas.microsoft.com/office/drawing/2014/main" id="{B3A69476-9152-4061-C13A-75B407C8E423}"/>
              </a:ext>
            </a:extLst>
          </p:cNvPr>
          <p:cNvGraphicFramePr/>
          <p:nvPr/>
        </p:nvGraphicFramePr>
        <p:xfrm>
          <a:off x="776288" y="1139031"/>
          <a:ext cx="6169027" cy="4752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a:extLst>
              <a:ext uri="{FF2B5EF4-FFF2-40B4-BE49-F238E27FC236}">
                <a16:creationId xmlns:a16="http://schemas.microsoft.com/office/drawing/2014/main" id="{F98FB432-29CB-9077-D64D-1BF720CD586F}"/>
              </a:ext>
            </a:extLst>
          </p:cNvPr>
          <p:cNvGraphicFramePr/>
          <p:nvPr>
            <p:extLst>
              <p:ext uri="{D42A27DB-BD31-4B8C-83A1-F6EECF244321}">
                <p14:modId xmlns:p14="http://schemas.microsoft.com/office/powerpoint/2010/main" val="2009847866"/>
              </p:ext>
            </p:extLst>
          </p:nvPr>
        </p:nvGraphicFramePr>
        <p:xfrm>
          <a:off x="615461" y="918383"/>
          <a:ext cx="10975525" cy="50702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1" name="Group 10">
            <a:extLst>
              <a:ext uri="{FF2B5EF4-FFF2-40B4-BE49-F238E27FC236}">
                <a16:creationId xmlns:a16="http://schemas.microsoft.com/office/drawing/2014/main" id="{4D7B834F-119F-A2CF-147F-22738A5BEF87}"/>
              </a:ext>
            </a:extLst>
          </p:cNvPr>
          <p:cNvGrpSpPr/>
          <p:nvPr/>
        </p:nvGrpSpPr>
        <p:grpSpPr>
          <a:xfrm>
            <a:off x="2338086" y="3097182"/>
            <a:ext cx="457200" cy="685800"/>
            <a:chOff x="2656897" y="2019875"/>
            <a:chExt cx="855231" cy="712693"/>
          </a:xfrm>
          <a:solidFill>
            <a:schemeClr val="accent2">
              <a:lumMod val="50000"/>
            </a:schemeClr>
          </a:solidFill>
        </p:grpSpPr>
        <p:sp>
          <p:nvSpPr>
            <p:cNvPr id="13" name="Arrow: Right 12">
              <a:extLst>
                <a:ext uri="{FF2B5EF4-FFF2-40B4-BE49-F238E27FC236}">
                  <a16:creationId xmlns:a16="http://schemas.microsoft.com/office/drawing/2014/main" id="{1D4306CE-3012-6D44-6E19-92C16BBE7756}"/>
                </a:ext>
              </a:extLst>
            </p:cNvPr>
            <p:cNvSpPr/>
            <p:nvPr/>
          </p:nvSpPr>
          <p:spPr>
            <a:xfrm rot="5400000">
              <a:off x="2728167" y="1948606"/>
              <a:ext cx="712692" cy="855231"/>
            </a:xfrm>
            <a:prstGeom prst="rightArrow">
              <a:avLst>
                <a:gd name="adj1" fmla="val 60000"/>
                <a:gd name="adj2" fmla="val 50000"/>
              </a:avLst>
            </a:prstGeom>
            <a:grp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US"/>
            </a:p>
          </p:txBody>
        </p:sp>
        <p:sp>
          <p:nvSpPr>
            <p:cNvPr id="14" name="Arrow: Right 4">
              <a:extLst>
                <a:ext uri="{FF2B5EF4-FFF2-40B4-BE49-F238E27FC236}">
                  <a16:creationId xmlns:a16="http://schemas.microsoft.com/office/drawing/2014/main" id="{17A437FF-C200-D13E-3ED9-A1BD01FA3047}"/>
                </a:ext>
              </a:extLst>
            </p:cNvPr>
            <p:cNvSpPr txBox="1"/>
            <p:nvPr/>
          </p:nvSpPr>
          <p:spPr>
            <a:xfrm>
              <a:off x="2827944" y="2019875"/>
              <a:ext cx="513139" cy="49888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US" sz="3500" kern="1200" dirty="0"/>
            </a:p>
          </p:txBody>
        </p:sp>
      </p:grpSp>
    </p:spTree>
    <p:extLst>
      <p:ext uri="{BB962C8B-B14F-4D97-AF65-F5344CB8AC3E}">
        <p14:creationId xmlns:p14="http://schemas.microsoft.com/office/powerpoint/2010/main" val="406390071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706F2BD-A5E5-CADD-0AC7-2CD65EC135D8}"/>
              </a:ext>
            </a:extLst>
          </p:cNvPr>
          <p:cNvSpPr>
            <a:spLocks noGrp="1"/>
          </p:cNvSpPr>
          <p:nvPr>
            <p:ph type="title"/>
          </p:nvPr>
        </p:nvSpPr>
        <p:spPr>
          <a:xfrm>
            <a:off x="0" y="0"/>
            <a:ext cx="12192000" cy="914400"/>
          </a:xfrm>
        </p:spPr>
        <p:txBody>
          <a:bodyPr>
            <a:noAutofit/>
          </a:bodyPr>
          <a:lstStyle/>
          <a:p>
            <a:pPr algn="ctr"/>
            <a:r>
              <a:rPr lang="en-US" b="1" dirty="0">
                <a:solidFill>
                  <a:schemeClr val="accent4"/>
                </a:solidFill>
                <a:latin typeface="+mn-lt"/>
              </a:rPr>
              <a:t>RISK ASSESSMENT RESULTS</a:t>
            </a:r>
          </a:p>
        </p:txBody>
      </p:sp>
      <p:sp>
        <p:nvSpPr>
          <p:cNvPr id="5" name="Content Placeholder 4">
            <a:extLst>
              <a:ext uri="{FF2B5EF4-FFF2-40B4-BE49-F238E27FC236}">
                <a16:creationId xmlns:a16="http://schemas.microsoft.com/office/drawing/2014/main" id="{FD02EFDF-1B28-A4BC-4904-0285FB792B72}"/>
              </a:ext>
            </a:extLst>
          </p:cNvPr>
          <p:cNvSpPr>
            <a:spLocks noGrp="1"/>
          </p:cNvSpPr>
          <p:nvPr>
            <p:ph idx="1"/>
          </p:nvPr>
        </p:nvSpPr>
        <p:spPr>
          <a:xfrm>
            <a:off x="615461" y="1417761"/>
            <a:ext cx="10988404" cy="695327"/>
          </a:xfrm>
        </p:spPr>
        <p:txBody>
          <a:bodyPr>
            <a:normAutofit/>
          </a:bodyPr>
          <a:lstStyle/>
          <a:p>
            <a:pPr marL="0" indent="0" algn="ctr">
              <a:buClr>
                <a:schemeClr val="accent4"/>
              </a:buClr>
              <a:buNone/>
            </a:pPr>
            <a:r>
              <a:rPr lang="en-US" sz="3200" dirty="0"/>
              <a:t>Of the </a:t>
            </a:r>
            <a:r>
              <a:rPr lang="en-US" sz="3200" b="1" dirty="0"/>
              <a:t>25 Key variables </a:t>
            </a:r>
            <a:r>
              <a:rPr lang="en-US" sz="3200" dirty="0"/>
              <a:t>selected –  </a:t>
            </a:r>
          </a:p>
        </p:txBody>
      </p:sp>
      <p:pic>
        <p:nvPicPr>
          <p:cNvPr id="7" name="Graphic 6" descr="Database outline">
            <a:extLst>
              <a:ext uri="{FF2B5EF4-FFF2-40B4-BE49-F238E27FC236}">
                <a16:creationId xmlns:a16="http://schemas.microsoft.com/office/drawing/2014/main" id="{4343B619-C3A8-E6F4-6DD3-1452C853B7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2262800"/>
            <a:ext cx="1321825" cy="1321825"/>
          </a:xfrm>
          <a:prstGeom prst="rect">
            <a:avLst/>
          </a:prstGeom>
        </p:spPr>
      </p:pic>
      <p:pic>
        <p:nvPicPr>
          <p:cNvPr id="14" name="Graphic 13" descr="Shield Cross outline">
            <a:extLst>
              <a:ext uri="{FF2B5EF4-FFF2-40B4-BE49-F238E27FC236}">
                <a16:creationId xmlns:a16="http://schemas.microsoft.com/office/drawing/2014/main" id="{835EEC70-AC9E-BE88-84B9-FD0BDA066C2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127" y="2262801"/>
            <a:ext cx="1321825" cy="1321824"/>
          </a:xfrm>
          <a:prstGeom prst="rect">
            <a:avLst/>
          </a:prstGeom>
        </p:spPr>
      </p:pic>
      <p:sp>
        <p:nvSpPr>
          <p:cNvPr id="15" name="Content Placeholder 4">
            <a:extLst>
              <a:ext uri="{FF2B5EF4-FFF2-40B4-BE49-F238E27FC236}">
                <a16:creationId xmlns:a16="http://schemas.microsoft.com/office/drawing/2014/main" id="{90C5BCFD-3EAA-81BE-8E36-74D41BF5DD11}"/>
              </a:ext>
            </a:extLst>
          </p:cNvPr>
          <p:cNvSpPr txBox="1">
            <a:spLocks/>
          </p:cNvSpPr>
          <p:nvPr/>
        </p:nvSpPr>
        <p:spPr>
          <a:xfrm>
            <a:off x="2233862" y="2495027"/>
            <a:ext cx="2845364" cy="2188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4"/>
              </a:buClr>
              <a:buNone/>
            </a:pPr>
            <a:r>
              <a:rPr lang="en-US" sz="4800" b="1" dirty="0"/>
              <a:t>400-2,442 </a:t>
            </a:r>
          </a:p>
          <a:p>
            <a:pPr marL="0" indent="0">
              <a:buClr>
                <a:schemeClr val="accent4"/>
              </a:buClr>
              <a:buNone/>
            </a:pPr>
            <a:r>
              <a:rPr lang="en-US" sz="2800" dirty="0"/>
              <a:t>high-risk observations out of 10,271 records</a:t>
            </a:r>
          </a:p>
        </p:txBody>
      </p:sp>
      <p:sp>
        <p:nvSpPr>
          <p:cNvPr id="16" name="Content Placeholder 4">
            <a:extLst>
              <a:ext uri="{FF2B5EF4-FFF2-40B4-BE49-F238E27FC236}">
                <a16:creationId xmlns:a16="http://schemas.microsoft.com/office/drawing/2014/main" id="{A5FD428B-86A0-2583-7295-201854AA8E22}"/>
              </a:ext>
            </a:extLst>
          </p:cNvPr>
          <p:cNvSpPr txBox="1">
            <a:spLocks/>
          </p:cNvSpPr>
          <p:nvPr/>
        </p:nvSpPr>
        <p:spPr>
          <a:xfrm>
            <a:off x="7417825" y="2490325"/>
            <a:ext cx="3480066" cy="2188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4"/>
              </a:buClr>
              <a:buNone/>
            </a:pPr>
            <a:r>
              <a:rPr lang="en-US" sz="4800" b="1" dirty="0"/>
              <a:t>4%-24% </a:t>
            </a:r>
          </a:p>
          <a:p>
            <a:pPr marL="0" indent="0">
              <a:buClr>
                <a:schemeClr val="accent4"/>
              </a:buClr>
              <a:buNone/>
            </a:pPr>
            <a:r>
              <a:rPr lang="en-US" sz="2800" dirty="0"/>
              <a:t>(of all observations) with elevated risk of re-identification</a:t>
            </a:r>
          </a:p>
        </p:txBody>
      </p:sp>
      <p:sp>
        <p:nvSpPr>
          <p:cNvPr id="3" name="TextBox 2">
            <a:extLst>
              <a:ext uri="{FF2B5EF4-FFF2-40B4-BE49-F238E27FC236}">
                <a16:creationId xmlns:a16="http://schemas.microsoft.com/office/drawing/2014/main" id="{5D8A6209-556F-EE72-B59A-CEF85A4D2FEC}"/>
              </a:ext>
            </a:extLst>
          </p:cNvPr>
          <p:cNvSpPr txBox="1"/>
          <p:nvPr/>
        </p:nvSpPr>
        <p:spPr>
          <a:xfrm>
            <a:off x="143227" y="6437359"/>
            <a:ext cx="472234" cy="369332"/>
          </a:xfrm>
          <a:prstGeom prst="rect">
            <a:avLst/>
          </a:prstGeom>
          <a:noFill/>
        </p:spPr>
        <p:txBody>
          <a:bodyPr wrap="square" rtlCol="0">
            <a:spAutoFit/>
          </a:bodyPr>
          <a:lstStyle/>
          <a:p>
            <a:r>
              <a:rPr lang="en-US" dirty="0">
                <a:solidFill>
                  <a:schemeClr val="tx1">
                    <a:lumMod val="50000"/>
                    <a:lumOff val="50000"/>
                  </a:schemeClr>
                </a:solidFill>
              </a:rPr>
              <a:t>12</a:t>
            </a:r>
          </a:p>
        </p:txBody>
      </p:sp>
    </p:spTree>
    <p:extLst>
      <p:ext uri="{BB962C8B-B14F-4D97-AF65-F5344CB8AC3E}">
        <p14:creationId xmlns:p14="http://schemas.microsoft.com/office/powerpoint/2010/main" val="15543251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BDF629E-8553-DB13-782A-4D754D3AAAEB}"/>
              </a:ext>
            </a:extLst>
          </p:cNvPr>
          <p:cNvSpPr txBox="1"/>
          <p:nvPr/>
        </p:nvSpPr>
        <p:spPr>
          <a:xfrm>
            <a:off x="7759528" y="2852255"/>
            <a:ext cx="3200400" cy="3118803"/>
          </a:xfrm>
          <a:prstGeom prst="rect">
            <a:avLst/>
          </a:prstGeom>
          <a:ln>
            <a:solidFill>
              <a:schemeClr val="accent3"/>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buFont typeface="Sylfaen" panose="010A0502050306030303" pitchFamily="18" charset="0"/>
              <a:buChar char="»"/>
            </a:pPr>
            <a:r>
              <a:rPr lang="en-US" sz="2200" dirty="0"/>
              <a:t>Applied to Key variables for high-risk records</a:t>
            </a:r>
          </a:p>
          <a:p>
            <a:pPr marL="342900" indent="-342900">
              <a:buFont typeface="Sylfaen" panose="010A0502050306030303" pitchFamily="18" charset="0"/>
              <a:buChar char="»"/>
            </a:pPr>
            <a:r>
              <a:rPr lang="en-US" sz="2200" b="1" dirty="0">
                <a:solidFill>
                  <a:schemeClr val="accent3"/>
                </a:solidFill>
              </a:rPr>
              <a:t>Method: </a:t>
            </a:r>
            <a:r>
              <a:rPr lang="en-US" sz="2200" dirty="0"/>
              <a:t>synthesize new value using classification and regression models</a:t>
            </a:r>
          </a:p>
          <a:p>
            <a:pPr marL="342900" indent="-342900">
              <a:buFont typeface="Sylfaen" panose="010A0502050306030303" pitchFamily="18" charset="0"/>
              <a:buChar char="»"/>
            </a:pPr>
            <a:endParaRPr lang="en-US" sz="2200" baseline="30000" dirty="0">
              <a:solidFill>
                <a:srgbClr val="FF0000"/>
              </a:solidFill>
            </a:endParaRPr>
          </a:p>
          <a:p>
            <a:pPr marL="342900" indent="-342900">
              <a:buFont typeface="Sylfaen" panose="010A0502050306030303" pitchFamily="18" charset="0"/>
              <a:buChar char="»"/>
            </a:pPr>
            <a:endParaRPr lang="en-US" sz="2200" baseline="30000" dirty="0">
              <a:solidFill>
                <a:srgbClr val="FF0000"/>
              </a:solidFill>
            </a:endParaRPr>
          </a:p>
          <a:p>
            <a:endParaRPr lang="en-US" sz="2000" baseline="30000" dirty="0">
              <a:solidFill>
                <a:srgbClr val="FF0000"/>
              </a:solidFill>
            </a:endParaRPr>
          </a:p>
        </p:txBody>
      </p:sp>
      <p:sp>
        <p:nvSpPr>
          <p:cNvPr id="2" name="Title 1">
            <a:extLst>
              <a:ext uri="{FF2B5EF4-FFF2-40B4-BE49-F238E27FC236}">
                <a16:creationId xmlns:a16="http://schemas.microsoft.com/office/drawing/2014/main" id="{CBE7F439-100F-FCE8-4E07-C30B7D1A54AD}"/>
              </a:ext>
            </a:extLst>
          </p:cNvPr>
          <p:cNvSpPr>
            <a:spLocks noGrp="1"/>
          </p:cNvSpPr>
          <p:nvPr>
            <p:ph type="title"/>
          </p:nvPr>
        </p:nvSpPr>
        <p:spPr>
          <a:xfrm>
            <a:off x="0" y="56664"/>
            <a:ext cx="12192000" cy="914400"/>
          </a:xfrm>
        </p:spPr>
        <p:txBody>
          <a:bodyPr>
            <a:normAutofit/>
          </a:bodyPr>
          <a:lstStyle/>
          <a:p>
            <a:pPr algn="ctr"/>
            <a:r>
              <a:rPr lang="en-US" b="1" dirty="0">
                <a:solidFill>
                  <a:schemeClr val="accent4"/>
                </a:solidFill>
                <a:latin typeface="+mn-lt"/>
              </a:rPr>
              <a:t>MITIGATION SOLUTIONS</a:t>
            </a:r>
          </a:p>
        </p:txBody>
      </p:sp>
      <p:graphicFrame>
        <p:nvGraphicFramePr>
          <p:cNvPr id="5" name="Content Placeholder 2">
            <a:extLst>
              <a:ext uri="{FF2B5EF4-FFF2-40B4-BE49-F238E27FC236}">
                <a16:creationId xmlns:a16="http://schemas.microsoft.com/office/drawing/2014/main" id="{0636A440-6C4A-8B36-BBF3-B8EA3B91728B}"/>
              </a:ext>
            </a:extLst>
          </p:cNvPr>
          <p:cNvGraphicFramePr>
            <a:graphicFrameLocks noGrp="1"/>
          </p:cNvGraphicFramePr>
          <p:nvPr>
            <p:ph idx="1"/>
            <p:extLst>
              <p:ext uri="{D42A27DB-BD31-4B8C-83A1-F6EECF244321}">
                <p14:modId xmlns:p14="http://schemas.microsoft.com/office/powerpoint/2010/main" val="1252468622"/>
              </p:ext>
            </p:extLst>
          </p:nvPr>
        </p:nvGraphicFramePr>
        <p:xfrm>
          <a:off x="1023938" y="1231296"/>
          <a:ext cx="9720262" cy="1470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4783BD2-5906-F6E4-4B4C-A2A85A430D6B}"/>
              </a:ext>
            </a:extLst>
          </p:cNvPr>
          <p:cNvSpPr txBox="1"/>
          <p:nvPr/>
        </p:nvSpPr>
        <p:spPr>
          <a:xfrm>
            <a:off x="4401350" y="2847406"/>
            <a:ext cx="3200400" cy="3139321"/>
          </a:xfrm>
          <a:prstGeom prst="rect">
            <a:avLst/>
          </a:prstGeom>
          <a:ln>
            <a:solidFill>
              <a:schemeClr val="accent3"/>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buFont typeface="Sylfaen" panose="010A0502050306030303" pitchFamily="18" charset="0"/>
              <a:buChar char="»"/>
            </a:pPr>
            <a:r>
              <a:rPr lang="en-US" sz="2200" dirty="0"/>
              <a:t>Applied to Key variables for high-risk records</a:t>
            </a:r>
          </a:p>
          <a:p>
            <a:pPr marL="342900" indent="-342900">
              <a:buFont typeface="Sylfaen" panose="010A0502050306030303" pitchFamily="18" charset="0"/>
              <a:buChar char="»"/>
            </a:pPr>
            <a:r>
              <a:rPr lang="en-US" sz="2200" b="1" dirty="0">
                <a:solidFill>
                  <a:schemeClr val="accent3"/>
                </a:solidFill>
              </a:rPr>
              <a:t>Method: </a:t>
            </a:r>
            <a:r>
              <a:rPr lang="en-US" sz="2200" dirty="0"/>
              <a:t>synthesize new value using nonparametric Bayesian models</a:t>
            </a:r>
          </a:p>
          <a:p>
            <a:pPr marL="285750" indent="-285750">
              <a:buFont typeface="Arial" panose="020B0604020202020204" pitchFamily="34" charset="0"/>
              <a:buChar char="•"/>
            </a:pPr>
            <a:endParaRPr lang="en-US" sz="2200" dirty="0"/>
          </a:p>
          <a:p>
            <a:endParaRPr lang="en-US" sz="2200" dirty="0"/>
          </a:p>
        </p:txBody>
      </p:sp>
      <p:sp>
        <p:nvSpPr>
          <p:cNvPr id="26" name="TextBox 25">
            <a:extLst>
              <a:ext uri="{FF2B5EF4-FFF2-40B4-BE49-F238E27FC236}">
                <a16:creationId xmlns:a16="http://schemas.microsoft.com/office/drawing/2014/main" id="{44571640-902B-8607-565A-A388D378EE00}"/>
              </a:ext>
            </a:extLst>
          </p:cNvPr>
          <p:cNvSpPr txBox="1"/>
          <p:nvPr/>
        </p:nvSpPr>
        <p:spPr>
          <a:xfrm>
            <a:off x="1023936" y="2838643"/>
            <a:ext cx="3200400" cy="3139321"/>
          </a:xfrm>
          <a:prstGeom prst="rect">
            <a:avLst/>
          </a:prstGeom>
          <a:ln>
            <a:solidFill>
              <a:schemeClr val="accent3"/>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buFont typeface="Sylfaen" panose="010A0502050306030303" pitchFamily="18" charset="0"/>
              <a:buChar char="»"/>
            </a:pPr>
            <a:r>
              <a:rPr lang="en-US" sz="2200" dirty="0"/>
              <a:t>Applied to Key variables for high-risk records</a:t>
            </a:r>
          </a:p>
          <a:p>
            <a:pPr marL="342900" indent="-342900">
              <a:buFont typeface="Sylfaen" panose="010A0502050306030303" pitchFamily="18" charset="0"/>
              <a:buChar char="»"/>
            </a:pPr>
            <a:r>
              <a:rPr lang="en-US" sz="2200" b="1" dirty="0">
                <a:solidFill>
                  <a:schemeClr val="accent3"/>
                </a:solidFill>
              </a:rPr>
              <a:t>Method:</a:t>
            </a:r>
            <a:r>
              <a:rPr lang="en-US" sz="2200" dirty="0">
                <a:solidFill>
                  <a:schemeClr val="accent3"/>
                </a:solidFill>
              </a:rPr>
              <a:t> </a:t>
            </a:r>
            <a:r>
              <a:rPr lang="en-US" sz="2200" dirty="0"/>
              <a:t>set values to missing </a:t>
            </a:r>
          </a:p>
          <a:p>
            <a:pPr marL="342900" indent="-342900">
              <a:buFont typeface="Sylfaen" panose="010A0502050306030303" pitchFamily="18" charset="0"/>
              <a:buChar char="»"/>
            </a:pPr>
            <a:r>
              <a:rPr lang="en-US" sz="2200" dirty="0"/>
              <a:t>Introduces additional missing values in dataset, </a:t>
            </a:r>
            <a:r>
              <a:rPr lang="en-US" sz="2200" b="1" dirty="0"/>
              <a:t>and thus not considered</a:t>
            </a:r>
            <a:endParaRPr lang="en-US" sz="2200" dirty="0"/>
          </a:p>
        </p:txBody>
      </p:sp>
      <p:sp>
        <p:nvSpPr>
          <p:cNvPr id="3" name="Arrow: Down 2">
            <a:extLst>
              <a:ext uri="{FF2B5EF4-FFF2-40B4-BE49-F238E27FC236}">
                <a16:creationId xmlns:a16="http://schemas.microsoft.com/office/drawing/2014/main" id="{06C94CDD-B29D-D4D8-9159-C24D1858A8A0}"/>
              </a:ext>
            </a:extLst>
          </p:cNvPr>
          <p:cNvSpPr/>
          <p:nvPr/>
        </p:nvSpPr>
        <p:spPr>
          <a:xfrm>
            <a:off x="2381820" y="2381224"/>
            <a:ext cx="484632" cy="457200"/>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Down 6">
            <a:extLst>
              <a:ext uri="{FF2B5EF4-FFF2-40B4-BE49-F238E27FC236}">
                <a16:creationId xmlns:a16="http://schemas.microsoft.com/office/drawing/2014/main" id="{C4B467C9-886A-135D-31B5-CAF7D5A45664}"/>
              </a:ext>
            </a:extLst>
          </p:cNvPr>
          <p:cNvSpPr/>
          <p:nvPr/>
        </p:nvSpPr>
        <p:spPr>
          <a:xfrm>
            <a:off x="5759234" y="2381224"/>
            <a:ext cx="484632" cy="457200"/>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Down 7">
            <a:extLst>
              <a:ext uri="{FF2B5EF4-FFF2-40B4-BE49-F238E27FC236}">
                <a16:creationId xmlns:a16="http://schemas.microsoft.com/office/drawing/2014/main" id="{57371DF6-DB20-631D-062E-D237AD5C400A}"/>
              </a:ext>
            </a:extLst>
          </p:cNvPr>
          <p:cNvSpPr/>
          <p:nvPr/>
        </p:nvSpPr>
        <p:spPr>
          <a:xfrm>
            <a:off x="9136648" y="2381224"/>
            <a:ext cx="484632" cy="457200"/>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871CEA3-6054-2268-F82E-9B1E99AD9F1A}"/>
              </a:ext>
            </a:extLst>
          </p:cNvPr>
          <p:cNvSpPr txBox="1"/>
          <p:nvPr/>
        </p:nvSpPr>
        <p:spPr>
          <a:xfrm>
            <a:off x="143227" y="6437359"/>
            <a:ext cx="472234" cy="369332"/>
          </a:xfrm>
          <a:prstGeom prst="rect">
            <a:avLst/>
          </a:prstGeom>
          <a:noFill/>
        </p:spPr>
        <p:txBody>
          <a:bodyPr wrap="square" rtlCol="0">
            <a:spAutoFit/>
          </a:bodyPr>
          <a:lstStyle/>
          <a:p>
            <a:r>
              <a:rPr lang="en-US" dirty="0">
                <a:solidFill>
                  <a:schemeClr val="tx1">
                    <a:lumMod val="50000"/>
                    <a:lumOff val="50000"/>
                  </a:schemeClr>
                </a:solidFill>
              </a:rPr>
              <a:t>14</a:t>
            </a:r>
          </a:p>
        </p:txBody>
      </p:sp>
    </p:spTree>
    <p:extLst>
      <p:ext uri="{BB962C8B-B14F-4D97-AF65-F5344CB8AC3E}">
        <p14:creationId xmlns:p14="http://schemas.microsoft.com/office/powerpoint/2010/main" val="239790698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alpha val="1000"/>
          </a:schemeClr>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B702F1E-2822-81EF-4BEE-F7CD40825B9F}"/>
              </a:ext>
            </a:extLst>
          </p:cNvPr>
          <p:cNvSpPr>
            <a:spLocks noGrp="1"/>
          </p:cNvSpPr>
          <p:nvPr>
            <p:ph type="title"/>
          </p:nvPr>
        </p:nvSpPr>
        <p:spPr>
          <a:xfrm>
            <a:off x="0" y="0"/>
            <a:ext cx="12192000" cy="914400"/>
          </a:xfrm>
        </p:spPr>
        <p:txBody>
          <a:bodyPr>
            <a:noAutofit/>
          </a:bodyPr>
          <a:lstStyle/>
          <a:p>
            <a:pPr algn="ctr"/>
            <a:r>
              <a:rPr lang="en-US" b="1" kern="1200" dirty="0">
                <a:solidFill>
                  <a:schemeClr val="accent4"/>
                </a:solidFill>
                <a:latin typeface="+mn-lt"/>
                <a:ea typeface="+mj-ea"/>
                <a:cs typeface="+mj-cs"/>
              </a:rPr>
              <a:t>OVERVIEW OF OUR APPROACH</a:t>
            </a:r>
            <a:endParaRPr lang="en-US" dirty="0">
              <a:solidFill>
                <a:schemeClr val="accent4"/>
              </a:solidFill>
              <a:latin typeface="+mn-lt"/>
            </a:endParaRPr>
          </a:p>
        </p:txBody>
      </p:sp>
      <p:sp>
        <p:nvSpPr>
          <p:cNvPr id="2" name="TextBox 1">
            <a:extLst>
              <a:ext uri="{FF2B5EF4-FFF2-40B4-BE49-F238E27FC236}">
                <a16:creationId xmlns:a16="http://schemas.microsoft.com/office/drawing/2014/main" id="{E2577860-0526-8D25-48A2-325E55AED825}"/>
              </a:ext>
            </a:extLst>
          </p:cNvPr>
          <p:cNvSpPr txBox="1"/>
          <p:nvPr/>
        </p:nvSpPr>
        <p:spPr>
          <a:xfrm>
            <a:off x="143227" y="6437359"/>
            <a:ext cx="472234" cy="369332"/>
          </a:xfrm>
          <a:prstGeom prst="rect">
            <a:avLst/>
          </a:prstGeom>
          <a:noFill/>
        </p:spPr>
        <p:txBody>
          <a:bodyPr wrap="square" rtlCol="0">
            <a:spAutoFit/>
          </a:bodyPr>
          <a:lstStyle/>
          <a:p>
            <a:r>
              <a:rPr lang="en-US" dirty="0">
                <a:solidFill>
                  <a:schemeClr val="tx1">
                    <a:lumMod val="50000"/>
                    <a:lumOff val="50000"/>
                  </a:schemeClr>
                </a:solidFill>
              </a:rPr>
              <a:t>15</a:t>
            </a:r>
          </a:p>
        </p:txBody>
      </p:sp>
      <p:sp>
        <p:nvSpPr>
          <p:cNvPr id="6" name="Rectangle: Rounded Corners 5">
            <a:extLst>
              <a:ext uri="{FF2B5EF4-FFF2-40B4-BE49-F238E27FC236}">
                <a16:creationId xmlns:a16="http://schemas.microsoft.com/office/drawing/2014/main" id="{526D5141-61B8-C46D-39F5-B7795A7A390B}"/>
              </a:ext>
            </a:extLst>
          </p:cNvPr>
          <p:cNvSpPr/>
          <p:nvPr/>
        </p:nvSpPr>
        <p:spPr>
          <a:xfrm>
            <a:off x="444891" y="914400"/>
            <a:ext cx="3657600" cy="5029200"/>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8966AB5-B9F6-D530-184E-6BEE9DA16A16}"/>
              </a:ext>
            </a:extLst>
          </p:cNvPr>
          <p:cNvSpPr/>
          <p:nvPr/>
        </p:nvSpPr>
        <p:spPr>
          <a:xfrm>
            <a:off x="411480" y="876300"/>
            <a:ext cx="3657600"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MITIGATION SOLUTION</a:t>
            </a:r>
          </a:p>
        </p:txBody>
      </p:sp>
      <p:cxnSp>
        <p:nvCxnSpPr>
          <p:cNvPr id="9" name="Straight Connector 8">
            <a:extLst>
              <a:ext uri="{FF2B5EF4-FFF2-40B4-BE49-F238E27FC236}">
                <a16:creationId xmlns:a16="http://schemas.microsoft.com/office/drawing/2014/main" id="{861C822B-2C4D-C4E0-5702-6FBFBFB32AB3}"/>
              </a:ext>
            </a:extLst>
          </p:cNvPr>
          <p:cNvCxnSpPr/>
          <p:nvPr/>
        </p:nvCxnSpPr>
        <p:spPr>
          <a:xfrm>
            <a:off x="673491" y="1847851"/>
            <a:ext cx="32004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AD3EB21-0100-531D-9F84-836B47CE3FA5}"/>
              </a:ext>
            </a:extLst>
          </p:cNvPr>
          <p:cNvCxnSpPr/>
          <p:nvPr/>
        </p:nvCxnSpPr>
        <p:spPr>
          <a:xfrm>
            <a:off x="655320" y="4008120"/>
            <a:ext cx="32004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FA53B72-B366-23B0-FB52-D0FF46A7E11F}"/>
              </a:ext>
            </a:extLst>
          </p:cNvPr>
          <p:cNvSpPr/>
          <p:nvPr/>
        </p:nvSpPr>
        <p:spPr>
          <a:xfrm>
            <a:off x="655320" y="4191000"/>
            <a:ext cx="3169920" cy="15392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Partial data synthesis with DPMPM                     – a Bayesian                      latent class model </a:t>
            </a:r>
          </a:p>
        </p:txBody>
      </p:sp>
      <p:sp>
        <p:nvSpPr>
          <p:cNvPr id="15" name="Rectangle: Rounded Corners 14">
            <a:extLst>
              <a:ext uri="{FF2B5EF4-FFF2-40B4-BE49-F238E27FC236}">
                <a16:creationId xmlns:a16="http://schemas.microsoft.com/office/drawing/2014/main" id="{918DB7FE-F8F3-F117-CAEE-C11E1046DE56}"/>
              </a:ext>
            </a:extLst>
          </p:cNvPr>
          <p:cNvSpPr/>
          <p:nvPr/>
        </p:nvSpPr>
        <p:spPr>
          <a:xfrm>
            <a:off x="4267200" y="914400"/>
            <a:ext cx="3657600" cy="5029200"/>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1C29598-1504-9EA5-8A7A-20B27B3E7BA1}"/>
              </a:ext>
            </a:extLst>
          </p:cNvPr>
          <p:cNvSpPr/>
          <p:nvPr/>
        </p:nvSpPr>
        <p:spPr>
          <a:xfrm>
            <a:off x="8089509" y="933451"/>
            <a:ext cx="3657600" cy="5029200"/>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9554BC9-7F73-0DEE-3046-470891229D8B}"/>
              </a:ext>
            </a:extLst>
          </p:cNvPr>
          <p:cNvSpPr/>
          <p:nvPr/>
        </p:nvSpPr>
        <p:spPr>
          <a:xfrm>
            <a:off x="4249029" y="876300"/>
            <a:ext cx="3657600"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SUBSET                                        OF HIGH-RISK RECORDS</a:t>
            </a:r>
          </a:p>
        </p:txBody>
      </p:sp>
      <p:cxnSp>
        <p:nvCxnSpPr>
          <p:cNvPr id="18" name="Straight Connector 17">
            <a:extLst>
              <a:ext uri="{FF2B5EF4-FFF2-40B4-BE49-F238E27FC236}">
                <a16:creationId xmlns:a16="http://schemas.microsoft.com/office/drawing/2014/main" id="{772633B6-C098-0A2B-CB81-77BA3699FF13}"/>
              </a:ext>
            </a:extLst>
          </p:cNvPr>
          <p:cNvCxnSpPr/>
          <p:nvPr/>
        </p:nvCxnSpPr>
        <p:spPr>
          <a:xfrm>
            <a:off x="4492869" y="1847851"/>
            <a:ext cx="32004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Arrow: Notched Right 18">
            <a:extLst>
              <a:ext uri="{FF2B5EF4-FFF2-40B4-BE49-F238E27FC236}">
                <a16:creationId xmlns:a16="http://schemas.microsoft.com/office/drawing/2014/main" id="{75B30D65-CD84-4309-5B63-611B3BB97279}"/>
              </a:ext>
            </a:extLst>
          </p:cNvPr>
          <p:cNvSpPr/>
          <p:nvPr/>
        </p:nvSpPr>
        <p:spPr>
          <a:xfrm>
            <a:off x="7313735" y="2583180"/>
            <a:ext cx="1371600" cy="685800"/>
          </a:xfrm>
          <a:prstGeom prst="notchedRightArrow">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03ED28A9-9F05-0A07-671C-25EFE1F3FE57}"/>
              </a:ext>
            </a:extLst>
          </p:cNvPr>
          <p:cNvCxnSpPr/>
          <p:nvPr/>
        </p:nvCxnSpPr>
        <p:spPr>
          <a:xfrm>
            <a:off x="4492869" y="4008120"/>
            <a:ext cx="32004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5992E10-C5DD-3097-64BD-ACEABF6145DA}"/>
              </a:ext>
            </a:extLst>
          </p:cNvPr>
          <p:cNvSpPr/>
          <p:nvPr/>
        </p:nvSpPr>
        <p:spPr>
          <a:xfrm>
            <a:off x="4511040" y="4191000"/>
            <a:ext cx="3169920" cy="15392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Determine a threshold (e.g., 5% of all records)</a:t>
            </a:r>
          </a:p>
          <a:p>
            <a:pPr algn="ctr"/>
            <a:endParaRPr lang="en-US" sz="2400" b="1" dirty="0"/>
          </a:p>
          <a:p>
            <a:pPr algn="ctr"/>
            <a:r>
              <a:rPr lang="en-US" sz="2400" b="1" dirty="0"/>
              <a:t>A randomized process</a:t>
            </a:r>
          </a:p>
        </p:txBody>
      </p:sp>
      <p:sp>
        <p:nvSpPr>
          <p:cNvPr id="25" name="Rectangle 24">
            <a:extLst>
              <a:ext uri="{FF2B5EF4-FFF2-40B4-BE49-F238E27FC236}">
                <a16:creationId xmlns:a16="http://schemas.microsoft.com/office/drawing/2014/main" id="{D838C375-8640-2C66-E1AC-7C8096E39ABB}"/>
              </a:ext>
            </a:extLst>
          </p:cNvPr>
          <p:cNvSpPr/>
          <p:nvPr/>
        </p:nvSpPr>
        <p:spPr>
          <a:xfrm>
            <a:off x="8092440" y="933451"/>
            <a:ext cx="3657600"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(RE)EVALUATE RISK, </a:t>
            </a:r>
          </a:p>
          <a:p>
            <a:pPr algn="ctr"/>
            <a:r>
              <a:rPr lang="en-US" sz="2400" b="1" dirty="0"/>
              <a:t>ASSESS DATA UTILITY</a:t>
            </a:r>
          </a:p>
        </p:txBody>
      </p:sp>
      <p:cxnSp>
        <p:nvCxnSpPr>
          <p:cNvPr id="26" name="Straight Connector 25">
            <a:extLst>
              <a:ext uri="{FF2B5EF4-FFF2-40B4-BE49-F238E27FC236}">
                <a16:creationId xmlns:a16="http://schemas.microsoft.com/office/drawing/2014/main" id="{0456DE1A-1A6C-4A44-D15B-D28D1BA489EC}"/>
              </a:ext>
            </a:extLst>
          </p:cNvPr>
          <p:cNvCxnSpPr/>
          <p:nvPr/>
        </p:nvCxnSpPr>
        <p:spPr>
          <a:xfrm>
            <a:off x="8318109" y="1847851"/>
            <a:ext cx="32004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CCE093-C273-738A-6EBD-63C80F6469A8}"/>
              </a:ext>
            </a:extLst>
          </p:cNvPr>
          <p:cNvCxnSpPr/>
          <p:nvPr/>
        </p:nvCxnSpPr>
        <p:spPr>
          <a:xfrm>
            <a:off x="8318109" y="4008120"/>
            <a:ext cx="32004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A9ECD2C6-F682-2F3A-CBBF-61D94C7B3359}"/>
              </a:ext>
            </a:extLst>
          </p:cNvPr>
          <p:cNvSpPr/>
          <p:nvPr/>
        </p:nvSpPr>
        <p:spPr>
          <a:xfrm>
            <a:off x="8168640" y="4190999"/>
            <a:ext cx="3499337" cy="15392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95% CI Overlap and MSE of prevalence estimates of selected health measures</a:t>
            </a:r>
          </a:p>
        </p:txBody>
      </p:sp>
      <p:sp>
        <p:nvSpPr>
          <p:cNvPr id="29" name="Oval 28">
            <a:extLst>
              <a:ext uri="{FF2B5EF4-FFF2-40B4-BE49-F238E27FC236}">
                <a16:creationId xmlns:a16="http://schemas.microsoft.com/office/drawing/2014/main" id="{E6D83C5E-9461-D5F2-A195-0ABA70CF41DC}"/>
              </a:ext>
            </a:extLst>
          </p:cNvPr>
          <p:cNvSpPr/>
          <p:nvPr/>
        </p:nvSpPr>
        <p:spPr>
          <a:xfrm>
            <a:off x="1440180" y="2141991"/>
            <a:ext cx="1600200" cy="1600200"/>
          </a:xfrm>
          <a:prstGeom prst="ellipse">
            <a:avLst/>
          </a:prstGeom>
          <a:solidFill>
            <a:schemeClr val="accent6"/>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30" name="Oval 29">
            <a:extLst>
              <a:ext uri="{FF2B5EF4-FFF2-40B4-BE49-F238E27FC236}">
                <a16:creationId xmlns:a16="http://schemas.microsoft.com/office/drawing/2014/main" id="{66309DE3-B4E0-2200-05F6-B8DB9E63383B}"/>
              </a:ext>
            </a:extLst>
          </p:cNvPr>
          <p:cNvSpPr/>
          <p:nvPr/>
        </p:nvSpPr>
        <p:spPr>
          <a:xfrm>
            <a:off x="5292969" y="2125980"/>
            <a:ext cx="1600200" cy="1600200"/>
          </a:xfrm>
          <a:prstGeom prst="ellipse">
            <a:avLst/>
          </a:prstGeom>
          <a:solidFill>
            <a:schemeClr val="tx2">
              <a:lumMod val="60000"/>
              <a:lumOff val="40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31" name="Oval 30">
            <a:extLst>
              <a:ext uri="{FF2B5EF4-FFF2-40B4-BE49-F238E27FC236}">
                <a16:creationId xmlns:a16="http://schemas.microsoft.com/office/drawing/2014/main" id="{5FBFF36E-845C-239A-1E50-499ECA830A68}"/>
              </a:ext>
            </a:extLst>
          </p:cNvPr>
          <p:cNvSpPr/>
          <p:nvPr/>
        </p:nvSpPr>
        <p:spPr>
          <a:xfrm>
            <a:off x="9118208" y="2125980"/>
            <a:ext cx="1600200" cy="1600200"/>
          </a:xfrm>
          <a:prstGeom prst="ellipse">
            <a:avLst/>
          </a:prstGeom>
          <a:solidFill>
            <a:srgbClr val="00B050"/>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14" name="Arrow: Notched Right 13">
            <a:extLst>
              <a:ext uri="{FF2B5EF4-FFF2-40B4-BE49-F238E27FC236}">
                <a16:creationId xmlns:a16="http://schemas.microsoft.com/office/drawing/2014/main" id="{1D95AB93-AF79-E91F-7836-BC8B2F34318F}"/>
              </a:ext>
            </a:extLst>
          </p:cNvPr>
          <p:cNvSpPr/>
          <p:nvPr/>
        </p:nvSpPr>
        <p:spPr>
          <a:xfrm>
            <a:off x="3459480" y="2599191"/>
            <a:ext cx="1371600" cy="685800"/>
          </a:xfrm>
          <a:prstGeom prst="notchedRightArrow">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3A477163-7509-5926-CAF2-FF9172F79F3A}"/>
              </a:ext>
            </a:extLst>
          </p:cNvPr>
          <p:cNvSpPr txBox="1"/>
          <p:nvPr/>
        </p:nvSpPr>
        <p:spPr>
          <a:xfrm>
            <a:off x="1443110" y="2602914"/>
            <a:ext cx="1600201" cy="646331"/>
          </a:xfrm>
          <a:prstGeom prst="rect">
            <a:avLst/>
          </a:prstGeom>
          <a:noFill/>
        </p:spPr>
        <p:txBody>
          <a:bodyPr wrap="square" rtlCol="0">
            <a:spAutoFit/>
          </a:bodyPr>
          <a:lstStyle/>
          <a:p>
            <a:pPr algn="ctr"/>
            <a:r>
              <a:rPr lang="en-US" b="1" dirty="0">
                <a:solidFill>
                  <a:schemeClr val="bg1"/>
                </a:solidFill>
              </a:rPr>
              <a:t>CONFIDENTIAL DATA</a:t>
            </a:r>
          </a:p>
        </p:txBody>
      </p:sp>
      <p:sp>
        <p:nvSpPr>
          <p:cNvPr id="34" name="TextBox 33">
            <a:extLst>
              <a:ext uri="{FF2B5EF4-FFF2-40B4-BE49-F238E27FC236}">
                <a16:creationId xmlns:a16="http://schemas.microsoft.com/office/drawing/2014/main" id="{6EA6CA7B-B1F9-2EA2-3A68-01CDAA009451}"/>
              </a:ext>
            </a:extLst>
          </p:cNvPr>
          <p:cNvSpPr txBox="1"/>
          <p:nvPr/>
        </p:nvSpPr>
        <p:spPr>
          <a:xfrm>
            <a:off x="5295899" y="2602914"/>
            <a:ext cx="1600201" cy="646331"/>
          </a:xfrm>
          <a:prstGeom prst="rect">
            <a:avLst/>
          </a:prstGeom>
          <a:noFill/>
        </p:spPr>
        <p:txBody>
          <a:bodyPr wrap="square" rtlCol="0">
            <a:spAutoFit/>
          </a:bodyPr>
          <a:lstStyle/>
          <a:p>
            <a:pPr algn="ctr"/>
            <a:r>
              <a:rPr lang="en-US" b="1" dirty="0">
                <a:solidFill>
                  <a:schemeClr val="bg1"/>
                </a:solidFill>
              </a:rPr>
              <a:t>SYNTHETIC DATA</a:t>
            </a:r>
          </a:p>
        </p:txBody>
      </p:sp>
      <p:sp>
        <p:nvSpPr>
          <p:cNvPr id="35" name="TextBox 34">
            <a:extLst>
              <a:ext uri="{FF2B5EF4-FFF2-40B4-BE49-F238E27FC236}">
                <a16:creationId xmlns:a16="http://schemas.microsoft.com/office/drawing/2014/main" id="{B9FBBE56-A008-C356-F9DA-3531CDAD15AF}"/>
              </a:ext>
            </a:extLst>
          </p:cNvPr>
          <p:cNvSpPr txBox="1"/>
          <p:nvPr/>
        </p:nvSpPr>
        <p:spPr>
          <a:xfrm>
            <a:off x="9118207" y="2498050"/>
            <a:ext cx="1600201" cy="923330"/>
          </a:xfrm>
          <a:prstGeom prst="rect">
            <a:avLst/>
          </a:prstGeom>
          <a:noFill/>
        </p:spPr>
        <p:txBody>
          <a:bodyPr wrap="square" rtlCol="0">
            <a:spAutoFit/>
          </a:bodyPr>
          <a:lstStyle/>
          <a:p>
            <a:pPr algn="ctr"/>
            <a:r>
              <a:rPr lang="en-US" b="1" dirty="0">
                <a:solidFill>
                  <a:schemeClr val="bg1"/>
                </a:solidFill>
              </a:rPr>
              <a:t>PROTECTED PUBLIC-USE DATA</a:t>
            </a:r>
          </a:p>
        </p:txBody>
      </p:sp>
    </p:spTree>
    <p:extLst>
      <p:ext uri="{BB962C8B-B14F-4D97-AF65-F5344CB8AC3E}">
        <p14:creationId xmlns:p14="http://schemas.microsoft.com/office/powerpoint/2010/main" val="290893425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706F2BD-A5E5-CADD-0AC7-2CD65EC135D8}"/>
              </a:ext>
            </a:extLst>
          </p:cNvPr>
          <p:cNvSpPr>
            <a:spLocks noGrp="1"/>
          </p:cNvSpPr>
          <p:nvPr>
            <p:ph type="title"/>
          </p:nvPr>
        </p:nvSpPr>
        <p:spPr>
          <a:xfrm>
            <a:off x="0" y="0"/>
            <a:ext cx="12192000" cy="914400"/>
          </a:xfrm>
        </p:spPr>
        <p:txBody>
          <a:bodyPr>
            <a:noAutofit/>
          </a:bodyPr>
          <a:lstStyle/>
          <a:p>
            <a:pPr algn="ctr"/>
            <a:r>
              <a:rPr lang="en-US" b="1" dirty="0">
                <a:solidFill>
                  <a:schemeClr val="accent4"/>
                </a:solidFill>
                <a:latin typeface="+mn-lt"/>
              </a:rPr>
              <a:t>RISK RESULTS AFTER DPMPM SYNTHESIS</a:t>
            </a:r>
          </a:p>
        </p:txBody>
      </p:sp>
      <p:sp>
        <p:nvSpPr>
          <p:cNvPr id="2" name="TextBox 1">
            <a:extLst>
              <a:ext uri="{FF2B5EF4-FFF2-40B4-BE49-F238E27FC236}">
                <a16:creationId xmlns:a16="http://schemas.microsoft.com/office/drawing/2014/main" id="{FC78518B-0099-D732-F499-E4D2BC6B455F}"/>
              </a:ext>
            </a:extLst>
          </p:cNvPr>
          <p:cNvSpPr txBox="1"/>
          <p:nvPr/>
        </p:nvSpPr>
        <p:spPr>
          <a:xfrm>
            <a:off x="143227" y="6437359"/>
            <a:ext cx="472234" cy="369332"/>
          </a:xfrm>
          <a:prstGeom prst="rect">
            <a:avLst/>
          </a:prstGeom>
          <a:noFill/>
        </p:spPr>
        <p:txBody>
          <a:bodyPr wrap="square" rtlCol="0">
            <a:spAutoFit/>
          </a:bodyPr>
          <a:lstStyle/>
          <a:p>
            <a:r>
              <a:rPr lang="en-US" dirty="0">
                <a:solidFill>
                  <a:schemeClr val="tx1">
                    <a:lumMod val="50000"/>
                    <a:lumOff val="50000"/>
                  </a:schemeClr>
                </a:solidFill>
              </a:rPr>
              <a:t>16</a:t>
            </a:r>
          </a:p>
        </p:txBody>
      </p:sp>
      <p:sp>
        <p:nvSpPr>
          <p:cNvPr id="12" name="Arrow: Right 11">
            <a:extLst>
              <a:ext uri="{FF2B5EF4-FFF2-40B4-BE49-F238E27FC236}">
                <a16:creationId xmlns:a16="http://schemas.microsoft.com/office/drawing/2014/main" id="{E8C88650-54E0-0B59-2AD7-4D7F339D6D7B}"/>
              </a:ext>
            </a:extLst>
          </p:cNvPr>
          <p:cNvSpPr/>
          <p:nvPr/>
        </p:nvSpPr>
        <p:spPr>
          <a:xfrm>
            <a:off x="5027410" y="4640646"/>
            <a:ext cx="2137180" cy="338554"/>
          </a:xfrm>
          <a:prstGeom prst="rightArrow">
            <a:avLst/>
          </a:prstGeom>
          <a:solidFill>
            <a:schemeClr val="accent3">
              <a:lumMod val="5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82D2C29C-AECE-BE38-8F5D-51E85F571FDA}"/>
              </a:ext>
            </a:extLst>
          </p:cNvPr>
          <p:cNvSpPr txBox="1"/>
          <p:nvPr/>
        </p:nvSpPr>
        <p:spPr>
          <a:xfrm>
            <a:off x="379344" y="5769705"/>
            <a:ext cx="9110604" cy="400110"/>
          </a:xfrm>
          <a:prstGeom prst="rect">
            <a:avLst/>
          </a:prstGeom>
          <a:noFill/>
        </p:spPr>
        <p:txBody>
          <a:bodyPr wrap="square" rtlCol="0">
            <a:spAutoFit/>
          </a:bodyPr>
          <a:lstStyle/>
          <a:p>
            <a:pPr algn="l"/>
            <a:r>
              <a:rPr lang="en-US" sz="2000" b="0" i="0" dirty="0">
                <a:solidFill>
                  <a:schemeClr val="tx1">
                    <a:lumMod val="50000"/>
                    <a:lumOff val="50000"/>
                  </a:schemeClr>
                </a:solidFill>
                <a:effectLst/>
              </a:rPr>
              <a:t>Note: among 25 Key variables selected in the 2021 CHS </a:t>
            </a:r>
          </a:p>
        </p:txBody>
      </p:sp>
      <p:sp>
        <p:nvSpPr>
          <p:cNvPr id="16" name="TextBox 15">
            <a:extLst>
              <a:ext uri="{FF2B5EF4-FFF2-40B4-BE49-F238E27FC236}">
                <a16:creationId xmlns:a16="http://schemas.microsoft.com/office/drawing/2014/main" id="{2CB13EE5-C6D2-D5AB-42E2-99F026BC6948}"/>
              </a:ext>
            </a:extLst>
          </p:cNvPr>
          <p:cNvSpPr txBox="1"/>
          <p:nvPr/>
        </p:nvSpPr>
        <p:spPr>
          <a:xfrm>
            <a:off x="5051383" y="3007055"/>
            <a:ext cx="1955323" cy="1384995"/>
          </a:xfrm>
          <a:prstGeom prst="rect">
            <a:avLst/>
          </a:prstGeom>
          <a:noFill/>
        </p:spPr>
        <p:txBody>
          <a:bodyPr wrap="square" rtlCol="0">
            <a:spAutoFit/>
          </a:bodyPr>
          <a:lstStyle/>
          <a:p>
            <a:pPr algn="ctr"/>
            <a:r>
              <a:rPr lang="en-US" sz="2800" b="1" dirty="0">
                <a:solidFill>
                  <a:schemeClr val="accent3"/>
                </a:solidFill>
              </a:rPr>
              <a:t>Synthesis-at-most-5% method</a:t>
            </a:r>
          </a:p>
        </p:txBody>
      </p:sp>
      <p:sp>
        <p:nvSpPr>
          <p:cNvPr id="17" name="TextBox 16">
            <a:extLst>
              <a:ext uri="{FF2B5EF4-FFF2-40B4-BE49-F238E27FC236}">
                <a16:creationId xmlns:a16="http://schemas.microsoft.com/office/drawing/2014/main" id="{3921D4DA-DE02-9064-5150-82665BD52569}"/>
              </a:ext>
            </a:extLst>
          </p:cNvPr>
          <p:cNvSpPr txBox="1"/>
          <p:nvPr/>
        </p:nvSpPr>
        <p:spPr>
          <a:xfrm>
            <a:off x="6641775" y="1162996"/>
            <a:ext cx="4556140" cy="1631216"/>
          </a:xfrm>
          <a:prstGeom prst="rect">
            <a:avLst/>
          </a:prstGeom>
          <a:noFill/>
        </p:spPr>
        <p:txBody>
          <a:bodyPr wrap="square" rtlCol="0">
            <a:spAutoFit/>
          </a:bodyPr>
          <a:lstStyle/>
          <a:p>
            <a:pPr algn="ctr"/>
            <a:r>
              <a:rPr lang="en-US" sz="3200" b="1" u="sng" dirty="0"/>
              <a:t>After</a:t>
            </a:r>
            <a:r>
              <a:rPr lang="en-US" sz="3200" b="1" dirty="0"/>
              <a:t> S</a:t>
            </a:r>
            <a:r>
              <a:rPr lang="en-US" sz="3200" b="1" i="0" dirty="0">
                <a:effectLst/>
              </a:rPr>
              <a:t>ynthesis</a:t>
            </a:r>
          </a:p>
          <a:p>
            <a:pPr algn="ctr"/>
            <a:r>
              <a:rPr lang="en-US" sz="2000" dirty="0">
                <a:solidFill>
                  <a:schemeClr val="tx1">
                    <a:lumMod val="50000"/>
                    <a:lumOff val="50000"/>
                  </a:schemeClr>
                </a:solidFill>
              </a:rPr>
              <a:t>At most </a:t>
            </a:r>
            <a:r>
              <a:rPr lang="en-US" sz="2400" b="1" dirty="0">
                <a:solidFill>
                  <a:schemeClr val="tx1">
                    <a:lumMod val="50000"/>
                    <a:lumOff val="50000"/>
                  </a:schemeClr>
                </a:solidFill>
              </a:rPr>
              <a:t>21%</a:t>
            </a:r>
            <a:r>
              <a:rPr lang="en-US" sz="2000" dirty="0">
                <a:solidFill>
                  <a:schemeClr val="tx1">
                    <a:lumMod val="50000"/>
                    <a:lumOff val="50000"/>
                  </a:schemeClr>
                </a:solidFill>
              </a:rPr>
              <a:t> of the dataset </a:t>
            </a:r>
          </a:p>
          <a:p>
            <a:pPr algn="ctr"/>
            <a:r>
              <a:rPr lang="en-US" sz="2000" dirty="0">
                <a:solidFill>
                  <a:schemeClr val="tx1">
                    <a:lumMod val="50000"/>
                    <a:lumOff val="50000"/>
                  </a:schemeClr>
                </a:solidFill>
              </a:rPr>
              <a:t>remains classified as high-risk </a:t>
            </a:r>
          </a:p>
          <a:p>
            <a:pPr algn="ctr"/>
            <a:r>
              <a:rPr lang="en-US" sz="2000" dirty="0">
                <a:solidFill>
                  <a:schemeClr val="tx1">
                    <a:lumMod val="50000"/>
                    <a:lumOff val="50000"/>
                  </a:schemeClr>
                </a:solidFill>
              </a:rPr>
              <a:t>(i.e., at least </a:t>
            </a:r>
            <a:r>
              <a:rPr lang="en-US" sz="2400" b="1" dirty="0">
                <a:solidFill>
                  <a:schemeClr val="tx1">
                    <a:lumMod val="50000"/>
                    <a:lumOff val="50000"/>
                  </a:schemeClr>
                </a:solidFill>
              </a:rPr>
              <a:t>79%</a:t>
            </a:r>
            <a:r>
              <a:rPr lang="en-US" sz="2000" dirty="0">
                <a:solidFill>
                  <a:schemeClr val="tx1">
                    <a:lumMod val="50000"/>
                    <a:lumOff val="50000"/>
                  </a:schemeClr>
                </a:solidFill>
              </a:rPr>
              <a:t> protection)</a:t>
            </a:r>
          </a:p>
        </p:txBody>
      </p:sp>
      <p:sp>
        <p:nvSpPr>
          <p:cNvPr id="9" name="TextBox 8">
            <a:extLst>
              <a:ext uri="{FF2B5EF4-FFF2-40B4-BE49-F238E27FC236}">
                <a16:creationId xmlns:a16="http://schemas.microsoft.com/office/drawing/2014/main" id="{18B88004-4D5C-7644-6027-5FC78ED8ADC5}"/>
              </a:ext>
            </a:extLst>
          </p:cNvPr>
          <p:cNvSpPr txBox="1"/>
          <p:nvPr/>
        </p:nvSpPr>
        <p:spPr>
          <a:xfrm>
            <a:off x="1223571" y="1162996"/>
            <a:ext cx="4556140" cy="1261884"/>
          </a:xfrm>
          <a:prstGeom prst="rect">
            <a:avLst/>
          </a:prstGeom>
          <a:noFill/>
        </p:spPr>
        <p:txBody>
          <a:bodyPr wrap="square" rtlCol="0">
            <a:spAutoFit/>
          </a:bodyPr>
          <a:lstStyle/>
          <a:p>
            <a:pPr algn="ctr"/>
            <a:r>
              <a:rPr lang="en-US" sz="3200" b="1" u="sng" dirty="0"/>
              <a:t>Before</a:t>
            </a:r>
            <a:r>
              <a:rPr lang="en-US" sz="3200" b="1" dirty="0"/>
              <a:t> S</a:t>
            </a:r>
            <a:r>
              <a:rPr lang="en-US" sz="3200" b="1" i="0" dirty="0">
                <a:effectLst/>
              </a:rPr>
              <a:t>ynthesis</a:t>
            </a:r>
            <a:endParaRPr lang="en-US" sz="2000" b="0" i="0" dirty="0">
              <a:effectLst/>
            </a:endParaRPr>
          </a:p>
          <a:p>
            <a:pPr algn="ctr"/>
            <a:r>
              <a:rPr lang="en-US" sz="2400" b="1" i="0" dirty="0">
                <a:solidFill>
                  <a:schemeClr val="tx1">
                    <a:lumMod val="50000"/>
                    <a:lumOff val="50000"/>
                  </a:schemeClr>
                </a:solidFill>
                <a:effectLst/>
              </a:rPr>
              <a:t>4%</a:t>
            </a:r>
            <a:r>
              <a:rPr lang="en-US" sz="2000" b="0" i="0" dirty="0">
                <a:solidFill>
                  <a:schemeClr val="tx1">
                    <a:lumMod val="50000"/>
                    <a:lumOff val="50000"/>
                  </a:schemeClr>
                </a:solidFill>
                <a:effectLst/>
              </a:rPr>
              <a:t> to </a:t>
            </a:r>
            <a:r>
              <a:rPr lang="en-US" sz="2400" b="1" i="0" dirty="0">
                <a:solidFill>
                  <a:schemeClr val="tx1">
                    <a:lumMod val="50000"/>
                    <a:lumOff val="50000"/>
                  </a:schemeClr>
                </a:solidFill>
                <a:effectLst/>
              </a:rPr>
              <a:t>24% </a:t>
            </a:r>
            <a:r>
              <a:rPr lang="en-US" sz="2000" b="0" i="0" dirty="0">
                <a:solidFill>
                  <a:schemeClr val="tx1">
                    <a:lumMod val="50000"/>
                    <a:lumOff val="50000"/>
                  </a:schemeClr>
                </a:solidFill>
                <a:effectLst/>
              </a:rPr>
              <a:t>high-risk </a:t>
            </a:r>
          </a:p>
          <a:p>
            <a:pPr algn="ctr"/>
            <a:r>
              <a:rPr lang="en-US" sz="2000" b="0" i="0" dirty="0">
                <a:solidFill>
                  <a:schemeClr val="tx1">
                    <a:lumMod val="50000"/>
                    <a:lumOff val="50000"/>
                  </a:schemeClr>
                </a:solidFill>
                <a:effectLst/>
              </a:rPr>
              <a:t>observations of all observations</a:t>
            </a:r>
            <a:endParaRPr lang="en-US" sz="3200" b="0" i="0" dirty="0">
              <a:solidFill>
                <a:schemeClr val="bg1"/>
              </a:solidFill>
              <a:effectLst/>
            </a:endParaRPr>
          </a:p>
        </p:txBody>
      </p:sp>
      <p:graphicFrame>
        <p:nvGraphicFramePr>
          <p:cNvPr id="3" name="Chart 2">
            <a:extLst>
              <a:ext uri="{FF2B5EF4-FFF2-40B4-BE49-F238E27FC236}">
                <a16:creationId xmlns:a16="http://schemas.microsoft.com/office/drawing/2014/main" id="{42840BDF-DE4F-6088-978C-17A69194A573}"/>
              </a:ext>
            </a:extLst>
          </p:cNvPr>
          <p:cNvGraphicFramePr>
            <a:graphicFrameLocks/>
          </p:cNvGraphicFramePr>
          <p:nvPr>
            <p:extLst>
              <p:ext uri="{D42A27DB-BD31-4B8C-83A1-F6EECF244321}">
                <p14:modId xmlns:p14="http://schemas.microsoft.com/office/powerpoint/2010/main" val="3036432791"/>
              </p:ext>
            </p:extLst>
          </p:nvPr>
        </p:nvGraphicFramePr>
        <p:xfrm>
          <a:off x="0" y="2524074"/>
          <a:ext cx="12192000" cy="36315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527946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706F2BD-A5E5-CADD-0AC7-2CD65EC135D8}"/>
              </a:ext>
            </a:extLst>
          </p:cNvPr>
          <p:cNvSpPr>
            <a:spLocks noGrp="1"/>
          </p:cNvSpPr>
          <p:nvPr>
            <p:ph type="title"/>
          </p:nvPr>
        </p:nvSpPr>
        <p:spPr>
          <a:xfrm>
            <a:off x="0" y="0"/>
            <a:ext cx="12192000" cy="914400"/>
          </a:xfrm>
        </p:spPr>
        <p:txBody>
          <a:bodyPr>
            <a:noAutofit/>
          </a:bodyPr>
          <a:lstStyle/>
          <a:p>
            <a:pPr algn="ctr"/>
            <a:r>
              <a:rPr lang="en-US" b="1" kern="1200" dirty="0">
                <a:solidFill>
                  <a:schemeClr val="accent4"/>
                </a:solidFill>
                <a:latin typeface="+mn-lt"/>
                <a:ea typeface="+mj-ea"/>
                <a:cs typeface="+mj-cs"/>
              </a:rPr>
              <a:t>DATA UTILITY AFTER DPMPM SYNTHESIS</a:t>
            </a:r>
            <a:endParaRPr lang="en-US" b="1" dirty="0">
              <a:solidFill>
                <a:schemeClr val="accent4"/>
              </a:solidFill>
              <a:latin typeface="+mn-lt"/>
            </a:endParaRPr>
          </a:p>
        </p:txBody>
      </p:sp>
      <p:sp>
        <p:nvSpPr>
          <p:cNvPr id="5" name="Content Placeholder 4">
            <a:extLst>
              <a:ext uri="{FF2B5EF4-FFF2-40B4-BE49-F238E27FC236}">
                <a16:creationId xmlns:a16="http://schemas.microsoft.com/office/drawing/2014/main" id="{FD02EFDF-1B28-A4BC-4904-0285FB792B72}"/>
              </a:ext>
            </a:extLst>
          </p:cNvPr>
          <p:cNvSpPr>
            <a:spLocks noGrp="1"/>
          </p:cNvSpPr>
          <p:nvPr>
            <p:ph idx="1"/>
          </p:nvPr>
        </p:nvSpPr>
        <p:spPr>
          <a:xfrm>
            <a:off x="615461" y="1635599"/>
            <a:ext cx="5057028" cy="4294613"/>
          </a:xfrm>
          <a:solidFill>
            <a:schemeClr val="accent3">
              <a:lumMod val="20000"/>
              <a:lumOff val="80000"/>
            </a:schemeClr>
          </a:solidFill>
        </p:spPr>
        <p:txBody>
          <a:bodyPr>
            <a:normAutofit/>
          </a:bodyPr>
          <a:lstStyle/>
          <a:p>
            <a:pPr marL="4763" indent="0" algn="ctr" defTabSz="914400">
              <a:lnSpc>
                <a:spcPct val="90000"/>
              </a:lnSpc>
              <a:spcAft>
                <a:spcPts val="600"/>
              </a:spcAft>
              <a:buClr>
                <a:schemeClr val="accent4"/>
              </a:buClr>
              <a:buNone/>
            </a:pPr>
            <a:r>
              <a:rPr lang="en-US" sz="7200" b="1" dirty="0">
                <a:solidFill>
                  <a:schemeClr val="accent3">
                    <a:lumMod val="50000"/>
                  </a:schemeClr>
                </a:solidFill>
              </a:rPr>
              <a:t>94% </a:t>
            </a:r>
            <a:endParaRPr lang="en-US" sz="7200" dirty="0">
              <a:solidFill>
                <a:schemeClr val="accent3">
                  <a:lumMod val="50000"/>
                </a:schemeClr>
              </a:solidFill>
            </a:endParaRPr>
          </a:p>
          <a:p>
            <a:pPr marL="4763" indent="0" algn="ctr" defTabSz="914400">
              <a:lnSpc>
                <a:spcPct val="100000"/>
              </a:lnSpc>
              <a:spcBef>
                <a:spcPts val="0"/>
              </a:spcBef>
              <a:buClr>
                <a:schemeClr val="accent4"/>
              </a:buClr>
              <a:buNone/>
            </a:pPr>
            <a:r>
              <a:rPr lang="en-US" sz="2800" dirty="0"/>
              <a:t>overlap in the 95% confidence intervals of important health measures, on average</a:t>
            </a:r>
          </a:p>
          <a:p>
            <a:pPr marL="4763" indent="0" algn="ctr" defTabSz="914400">
              <a:lnSpc>
                <a:spcPct val="90000"/>
              </a:lnSpc>
              <a:spcAft>
                <a:spcPts val="600"/>
              </a:spcAft>
              <a:buClr>
                <a:schemeClr val="accent4"/>
              </a:buClr>
              <a:buNone/>
            </a:pPr>
            <a:endParaRPr lang="en-US" sz="2800" dirty="0"/>
          </a:p>
          <a:p>
            <a:pPr marL="4763" indent="0" algn="ctr" defTabSz="914400">
              <a:lnSpc>
                <a:spcPct val="100000"/>
              </a:lnSpc>
              <a:spcBef>
                <a:spcPts val="0"/>
              </a:spcBef>
              <a:buClr>
                <a:schemeClr val="accent4"/>
              </a:buClr>
              <a:buNone/>
            </a:pPr>
            <a:r>
              <a:rPr lang="en-US" sz="2800" b="1" dirty="0"/>
              <a:t>Best in balancing risk reduction </a:t>
            </a:r>
          </a:p>
          <a:p>
            <a:pPr marL="4763" indent="0" algn="ctr" defTabSz="914400">
              <a:lnSpc>
                <a:spcPct val="100000"/>
              </a:lnSpc>
              <a:spcBef>
                <a:spcPts val="0"/>
              </a:spcBef>
              <a:buClr>
                <a:schemeClr val="accent4"/>
              </a:buClr>
              <a:buNone/>
            </a:pPr>
            <a:r>
              <a:rPr lang="en-US" sz="2800" b="1" dirty="0"/>
              <a:t>and utility preservation</a:t>
            </a:r>
          </a:p>
        </p:txBody>
      </p:sp>
      <p:sp>
        <p:nvSpPr>
          <p:cNvPr id="2" name="TextBox 1">
            <a:extLst>
              <a:ext uri="{FF2B5EF4-FFF2-40B4-BE49-F238E27FC236}">
                <a16:creationId xmlns:a16="http://schemas.microsoft.com/office/drawing/2014/main" id="{BCAC4D20-3335-02AB-924D-DA1E6B4ADEC0}"/>
              </a:ext>
            </a:extLst>
          </p:cNvPr>
          <p:cNvSpPr txBox="1"/>
          <p:nvPr/>
        </p:nvSpPr>
        <p:spPr>
          <a:xfrm>
            <a:off x="143227" y="6437359"/>
            <a:ext cx="472234" cy="369332"/>
          </a:xfrm>
          <a:prstGeom prst="rect">
            <a:avLst/>
          </a:prstGeom>
          <a:noFill/>
        </p:spPr>
        <p:txBody>
          <a:bodyPr wrap="square" rtlCol="0">
            <a:spAutoFit/>
          </a:bodyPr>
          <a:lstStyle/>
          <a:p>
            <a:r>
              <a:rPr lang="en-US" dirty="0">
                <a:solidFill>
                  <a:schemeClr val="tx1">
                    <a:lumMod val="50000"/>
                    <a:lumOff val="50000"/>
                  </a:schemeClr>
                </a:solidFill>
              </a:rPr>
              <a:t>17</a:t>
            </a:r>
          </a:p>
        </p:txBody>
      </p:sp>
      <p:graphicFrame>
        <p:nvGraphicFramePr>
          <p:cNvPr id="6" name="Content Placeholder 2">
            <a:extLst>
              <a:ext uri="{FF2B5EF4-FFF2-40B4-BE49-F238E27FC236}">
                <a16:creationId xmlns:a16="http://schemas.microsoft.com/office/drawing/2014/main" id="{8F9B8871-2B97-2573-4EBA-BE6F7889FF4F}"/>
              </a:ext>
            </a:extLst>
          </p:cNvPr>
          <p:cNvGraphicFramePr>
            <a:graphicFrameLocks/>
          </p:cNvGraphicFramePr>
          <p:nvPr>
            <p:extLst>
              <p:ext uri="{D42A27DB-BD31-4B8C-83A1-F6EECF244321}">
                <p14:modId xmlns:p14="http://schemas.microsoft.com/office/powerpoint/2010/main" val="745361111"/>
              </p:ext>
            </p:extLst>
          </p:nvPr>
        </p:nvGraphicFramePr>
        <p:xfrm>
          <a:off x="6519512" y="1448962"/>
          <a:ext cx="5057027" cy="4294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Rounded Corners 6">
            <a:extLst>
              <a:ext uri="{FF2B5EF4-FFF2-40B4-BE49-F238E27FC236}">
                <a16:creationId xmlns:a16="http://schemas.microsoft.com/office/drawing/2014/main" id="{937CD531-3A04-28FD-57BE-C3A6E8DC41D9}"/>
              </a:ext>
            </a:extLst>
          </p:cNvPr>
          <p:cNvSpPr/>
          <p:nvPr/>
        </p:nvSpPr>
        <p:spPr>
          <a:xfrm>
            <a:off x="615461" y="914400"/>
            <a:ext cx="5057028" cy="721199"/>
          </a:xfrm>
          <a:prstGeom prst="roundRect">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With synthesis-at-most 5%</a:t>
            </a:r>
            <a:endParaRPr lang="en-US" sz="3200" b="1" dirty="0">
              <a:solidFill>
                <a:schemeClr val="accent6"/>
              </a:solidFill>
            </a:endParaRPr>
          </a:p>
        </p:txBody>
      </p:sp>
      <p:sp>
        <p:nvSpPr>
          <p:cNvPr id="11" name="Arrow: Left 10">
            <a:extLst>
              <a:ext uri="{FF2B5EF4-FFF2-40B4-BE49-F238E27FC236}">
                <a16:creationId xmlns:a16="http://schemas.microsoft.com/office/drawing/2014/main" id="{CD73E2F5-B4DE-72E1-21A5-F7C2CC8C30A9}"/>
              </a:ext>
            </a:extLst>
          </p:cNvPr>
          <p:cNvSpPr/>
          <p:nvPr/>
        </p:nvSpPr>
        <p:spPr>
          <a:xfrm>
            <a:off x="5672489" y="3346287"/>
            <a:ext cx="739976" cy="596322"/>
          </a:xfrm>
          <a:prstGeom prst="leftArrow">
            <a:avLst>
              <a:gd name="adj1" fmla="val 60000"/>
              <a:gd name="adj2" fmla="val 50000"/>
            </a:avLst>
          </a:prstGeom>
          <a:solidFill>
            <a:schemeClr val="tx2">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12" name="Arrow: Left 11">
            <a:extLst>
              <a:ext uri="{FF2B5EF4-FFF2-40B4-BE49-F238E27FC236}">
                <a16:creationId xmlns:a16="http://schemas.microsoft.com/office/drawing/2014/main" id="{8D12FCDA-0A43-1BFE-3206-8AF537234749}"/>
              </a:ext>
            </a:extLst>
          </p:cNvPr>
          <p:cNvSpPr/>
          <p:nvPr/>
        </p:nvSpPr>
        <p:spPr>
          <a:xfrm>
            <a:off x="5698441" y="1918383"/>
            <a:ext cx="739976" cy="596322"/>
          </a:xfrm>
          <a:prstGeom prst="leftArrow">
            <a:avLst>
              <a:gd name="adj1" fmla="val 60000"/>
              <a:gd name="adj2" fmla="val 50000"/>
            </a:avLst>
          </a:prstGeom>
          <a:solidFill>
            <a:schemeClr val="tx2">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13" name="Arrow: Left 12">
            <a:extLst>
              <a:ext uri="{FF2B5EF4-FFF2-40B4-BE49-F238E27FC236}">
                <a16:creationId xmlns:a16="http://schemas.microsoft.com/office/drawing/2014/main" id="{8DFCCCBA-CAF3-3BE9-BE4D-225DA7F69D29}"/>
              </a:ext>
            </a:extLst>
          </p:cNvPr>
          <p:cNvSpPr/>
          <p:nvPr/>
        </p:nvSpPr>
        <p:spPr>
          <a:xfrm>
            <a:off x="5693581" y="4774191"/>
            <a:ext cx="739976" cy="596322"/>
          </a:xfrm>
          <a:prstGeom prst="leftArrow">
            <a:avLst>
              <a:gd name="adj1" fmla="val 60000"/>
              <a:gd name="adj2" fmla="val 50000"/>
            </a:avLst>
          </a:prstGeom>
          <a:solidFill>
            <a:schemeClr val="tx2">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208186619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22FDD6-A909-3D2F-264C-65EE7B770F6D}"/>
              </a:ext>
            </a:extLst>
          </p:cNvPr>
          <p:cNvSpPr txBox="1"/>
          <p:nvPr/>
        </p:nvSpPr>
        <p:spPr>
          <a:xfrm>
            <a:off x="147483" y="6437359"/>
            <a:ext cx="467977" cy="369332"/>
          </a:xfrm>
          <a:prstGeom prst="rect">
            <a:avLst/>
          </a:prstGeom>
          <a:noFill/>
        </p:spPr>
        <p:txBody>
          <a:bodyPr wrap="square" rtlCol="0">
            <a:spAutoFit/>
          </a:bodyPr>
          <a:lstStyle/>
          <a:p>
            <a:r>
              <a:rPr lang="en-US" dirty="0">
                <a:solidFill>
                  <a:schemeClr val="tx1">
                    <a:lumMod val="50000"/>
                    <a:lumOff val="50000"/>
                  </a:schemeClr>
                </a:solidFill>
              </a:rPr>
              <a:t>18</a:t>
            </a:r>
          </a:p>
        </p:txBody>
      </p:sp>
      <p:sp>
        <p:nvSpPr>
          <p:cNvPr id="6" name="Title 7">
            <a:extLst>
              <a:ext uri="{FF2B5EF4-FFF2-40B4-BE49-F238E27FC236}">
                <a16:creationId xmlns:a16="http://schemas.microsoft.com/office/drawing/2014/main" id="{5BB626F5-C79A-558F-040B-122F3EEDF1B8}"/>
              </a:ext>
            </a:extLst>
          </p:cNvPr>
          <p:cNvSpPr>
            <a:spLocks noGrp="1"/>
          </p:cNvSpPr>
          <p:nvPr>
            <p:ph type="title"/>
          </p:nvPr>
        </p:nvSpPr>
        <p:spPr>
          <a:xfrm>
            <a:off x="0" y="0"/>
            <a:ext cx="12192000" cy="914400"/>
          </a:xfrm>
        </p:spPr>
        <p:txBody>
          <a:bodyPr>
            <a:noAutofit/>
          </a:bodyPr>
          <a:lstStyle/>
          <a:p>
            <a:pPr algn="ctr"/>
            <a:r>
              <a:rPr lang="en-US" b="1" dirty="0">
                <a:solidFill>
                  <a:schemeClr val="accent4"/>
                </a:solidFill>
                <a:latin typeface="+mn-lt"/>
              </a:rPr>
              <a:t>CI OVERLAP DECLINES WITH SYNTHESIS</a:t>
            </a:r>
          </a:p>
        </p:txBody>
      </p:sp>
      <p:pic>
        <p:nvPicPr>
          <p:cNvPr id="5" name="Picture 4" descr="Table&#10;&#10;Description automatically generated">
            <a:extLst>
              <a:ext uri="{FF2B5EF4-FFF2-40B4-BE49-F238E27FC236}">
                <a16:creationId xmlns:a16="http://schemas.microsoft.com/office/drawing/2014/main" id="{6786DA2B-4150-ED25-17A7-5AD63C15B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327" y="902825"/>
            <a:ext cx="7583346" cy="5337735"/>
          </a:xfrm>
          <a:prstGeom prst="rect">
            <a:avLst/>
          </a:prstGeom>
        </p:spPr>
      </p:pic>
    </p:spTree>
    <p:extLst>
      <p:ext uri="{BB962C8B-B14F-4D97-AF65-F5344CB8AC3E}">
        <p14:creationId xmlns:p14="http://schemas.microsoft.com/office/powerpoint/2010/main" val="3400122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06B81F-0DD2-1A07-C1BC-B85C6311C801}"/>
              </a:ext>
            </a:extLst>
          </p:cNvPr>
          <p:cNvSpPr txBox="1"/>
          <p:nvPr/>
        </p:nvSpPr>
        <p:spPr>
          <a:xfrm>
            <a:off x="147483" y="6437359"/>
            <a:ext cx="467977" cy="369332"/>
          </a:xfrm>
          <a:prstGeom prst="rect">
            <a:avLst/>
          </a:prstGeom>
          <a:noFill/>
        </p:spPr>
        <p:txBody>
          <a:bodyPr wrap="square" rtlCol="0">
            <a:spAutoFit/>
          </a:bodyPr>
          <a:lstStyle/>
          <a:p>
            <a:r>
              <a:rPr lang="en-US" dirty="0">
                <a:solidFill>
                  <a:schemeClr val="tx1">
                    <a:lumMod val="50000"/>
                    <a:lumOff val="50000"/>
                  </a:schemeClr>
                </a:solidFill>
              </a:rPr>
              <a:t>19</a:t>
            </a:r>
          </a:p>
        </p:txBody>
      </p:sp>
      <p:sp>
        <p:nvSpPr>
          <p:cNvPr id="2" name="Title 7">
            <a:extLst>
              <a:ext uri="{FF2B5EF4-FFF2-40B4-BE49-F238E27FC236}">
                <a16:creationId xmlns:a16="http://schemas.microsoft.com/office/drawing/2014/main" id="{475773F1-1E86-8E51-B56A-6E3B4FACB82D}"/>
              </a:ext>
            </a:extLst>
          </p:cNvPr>
          <p:cNvSpPr>
            <a:spLocks noGrp="1"/>
          </p:cNvSpPr>
          <p:nvPr>
            <p:ph type="title"/>
          </p:nvPr>
        </p:nvSpPr>
        <p:spPr>
          <a:xfrm>
            <a:off x="0" y="0"/>
            <a:ext cx="12192000" cy="914400"/>
          </a:xfrm>
        </p:spPr>
        <p:txBody>
          <a:bodyPr>
            <a:noAutofit/>
          </a:bodyPr>
          <a:lstStyle/>
          <a:p>
            <a:pPr algn="ctr"/>
            <a:r>
              <a:rPr lang="en-US" b="1" dirty="0" err="1">
                <a:solidFill>
                  <a:schemeClr val="accent4"/>
                </a:solidFill>
                <a:latin typeface="+mn-lt"/>
              </a:rPr>
              <a:t>MSE</a:t>
            </a:r>
            <a:r>
              <a:rPr lang="en-US" b="1" dirty="0">
                <a:solidFill>
                  <a:schemeClr val="accent4"/>
                </a:solidFill>
                <a:latin typeface="+mn-lt"/>
              </a:rPr>
              <a:t> INCREASES WITH SYNTHESIS</a:t>
            </a:r>
          </a:p>
        </p:txBody>
      </p:sp>
      <p:pic>
        <p:nvPicPr>
          <p:cNvPr id="8" name="Picture 7" descr="Table&#10;&#10;Description automatically generated">
            <a:extLst>
              <a:ext uri="{FF2B5EF4-FFF2-40B4-BE49-F238E27FC236}">
                <a16:creationId xmlns:a16="http://schemas.microsoft.com/office/drawing/2014/main" id="{A0BA93A8-0F20-0501-F01C-72813AE6C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878" y="914400"/>
            <a:ext cx="7219823" cy="5346700"/>
          </a:xfrm>
          <a:prstGeom prst="rect">
            <a:avLst/>
          </a:prstGeom>
        </p:spPr>
      </p:pic>
    </p:spTree>
    <p:extLst>
      <p:ext uri="{BB962C8B-B14F-4D97-AF65-F5344CB8AC3E}">
        <p14:creationId xmlns:p14="http://schemas.microsoft.com/office/powerpoint/2010/main" val="320121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3">
            <a:extLst>
              <a:ext uri="{FF2B5EF4-FFF2-40B4-BE49-F238E27FC236}">
                <a16:creationId xmlns:a16="http://schemas.microsoft.com/office/drawing/2014/main" id="{F4D9D866-6345-10FC-930A-086A8C27080B}"/>
              </a:ext>
            </a:extLst>
          </p:cNvPr>
          <p:cNvSpPr>
            <a:spLocks noGrp="1"/>
          </p:cNvSpPr>
          <p:nvPr>
            <p:ph type="title"/>
          </p:nvPr>
        </p:nvSpPr>
        <p:spPr>
          <a:xfrm>
            <a:off x="1524000" y="678425"/>
            <a:ext cx="9144000" cy="4286119"/>
          </a:xfrm>
        </p:spPr>
        <p:txBody>
          <a:bodyPr vert="horz" lIns="91440" tIns="45720" rIns="91440" bIns="45720" rtlCol="0" anchor="ctr">
            <a:normAutofit/>
          </a:bodyPr>
          <a:lstStyle/>
          <a:p>
            <a:pPr algn="ctr"/>
            <a:r>
              <a:rPr lang="en-US" sz="2400" b="1" kern="1200" dirty="0">
                <a:solidFill>
                  <a:srgbClr val="0070C0"/>
                </a:solidFill>
                <a:latin typeface="+mj-lt"/>
                <a:ea typeface="+mj-ea"/>
                <a:cs typeface="+mj-cs"/>
              </a:rPr>
              <a:t>PROJECT TEAM MEMBERS</a:t>
            </a:r>
            <a:br>
              <a:rPr lang="en-US" sz="2400" kern="1200" dirty="0">
                <a:solidFill>
                  <a:schemeClr val="tx1"/>
                </a:solidFill>
                <a:latin typeface="+mj-lt"/>
                <a:ea typeface="+mj-ea"/>
                <a:cs typeface="+mj-cs"/>
              </a:rPr>
            </a:br>
            <a:r>
              <a:rPr lang="en-US" sz="2400" dirty="0">
                <a:latin typeface="+mn-lt"/>
              </a:rPr>
              <a:t>Stephen Immerwahr</a:t>
            </a:r>
            <a:br>
              <a:rPr lang="en-US" sz="2400" dirty="0">
                <a:latin typeface="+mn-lt"/>
              </a:rPr>
            </a:br>
            <a:r>
              <a:rPr lang="en-US" sz="2400" dirty="0">
                <a:latin typeface="+mn-lt"/>
              </a:rPr>
              <a:t>Fangtao </a:t>
            </a:r>
            <a:r>
              <a:rPr lang="en-US" sz="2400" kern="1200" dirty="0">
                <a:solidFill>
                  <a:schemeClr val="tx1"/>
                </a:solidFill>
                <a:latin typeface="+mn-lt"/>
                <a:ea typeface="+mj-ea"/>
                <a:cs typeface="+mj-cs"/>
              </a:rPr>
              <a:t>He</a:t>
            </a:r>
            <a:br>
              <a:rPr lang="en-US" sz="2400" kern="1200" dirty="0">
                <a:solidFill>
                  <a:schemeClr val="tx1"/>
                </a:solidFill>
                <a:latin typeface="+mn-lt"/>
                <a:ea typeface="+mj-ea"/>
                <a:cs typeface="+mj-cs"/>
              </a:rPr>
            </a:br>
            <a:r>
              <a:rPr lang="en-US" sz="2400" kern="1200" dirty="0">
                <a:solidFill>
                  <a:schemeClr val="tx1"/>
                </a:solidFill>
                <a:latin typeface="+mn-lt"/>
                <a:ea typeface="+mj-ea"/>
                <a:cs typeface="+mj-cs"/>
              </a:rPr>
              <a:t>Wendy Deng</a:t>
            </a:r>
            <a:br>
              <a:rPr lang="en-US" sz="2400" kern="1200" dirty="0">
                <a:solidFill>
                  <a:schemeClr val="tx1"/>
                </a:solidFill>
                <a:latin typeface="+mn-lt"/>
                <a:ea typeface="+mj-ea"/>
                <a:cs typeface="+mj-cs"/>
              </a:rPr>
            </a:br>
            <a:r>
              <a:rPr lang="en-US" sz="2400" kern="1200" dirty="0">
                <a:solidFill>
                  <a:schemeClr val="tx1"/>
                </a:solidFill>
                <a:latin typeface="+mn-lt"/>
                <a:ea typeface="+mj-ea"/>
                <a:cs typeface="+mj-cs"/>
              </a:rPr>
              <a:t>Tashema Bholanath</a:t>
            </a:r>
            <a:br>
              <a:rPr lang="en-US" sz="2400" kern="1200" dirty="0">
                <a:solidFill>
                  <a:schemeClr val="tx1"/>
                </a:solidFill>
                <a:latin typeface="+mn-lt"/>
                <a:ea typeface="+mj-ea"/>
                <a:cs typeface="+mj-cs"/>
              </a:rPr>
            </a:br>
            <a:r>
              <a:rPr lang="en-US" sz="2400" kern="1200" dirty="0">
                <a:solidFill>
                  <a:schemeClr val="tx1"/>
                </a:solidFill>
                <a:latin typeface="+mn-lt"/>
                <a:ea typeface="+mj-ea"/>
                <a:cs typeface="+mj-cs"/>
              </a:rPr>
              <a:t>Nneka Lundy De La Cruz</a:t>
            </a:r>
            <a:br>
              <a:rPr lang="en-US" sz="2400" kern="1200" dirty="0">
                <a:solidFill>
                  <a:schemeClr val="tx1"/>
                </a:solidFill>
                <a:latin typeface="+mn-lt"/>
                <a:ea typeface="+mj-ea"/>
                <a:cs typeface="+mj-cs"/>
              </a:rPr>
            </a:br>
            <a:r>
              <a:rPr lang="en-US" sz="2400" kern="1200" dirty="0">
                <a:solidFill>
                  <a:schemeClr val="tx1"/>
                </a:solidFill>
                <a:latin typeface="+mn-lt"/>
                <a:ea typeface="+mj-ea"/>
                <a:cs typeface="+mj-cs"/>
              </a:rPr>
              <a:t>Monika Hu</a:t>
            </a:r>
            <a:br>
              <a:rPr lang="en-US" sz="2400" kern="1200" dirty="0">
                <a:solidFill>
                  <a:schemeClr val="tx1"/>
                </a:solidFill>
                <a:latin typeface="+mj-lt"/>
                <a:ea typeface="+mj-ea"/>
                <a:cs typeface="+mj-cs"/>
              </a:rPr>
            </a:br>
            <a:br>
              <a:rPr lang="en-US" sz="2400" kern="1200" dirty="0">
                <a:solidFill>
                  <a:schemeClr val="tx1"/>
                </a:solidFill>
                <a:latin typeface="+mj-lt"/>
                <a:ea typeface="+mj-ea"/>
                <a:cs typeface="+mj-cs"/>
              </a:rPr>
            </a:br>
            <a:r>
              <a:rPr lang="en-US" sz="2400" b="1" kern="1200" dirty="0">
                <a:solidFill>
                  <a:srgbClr val="0070C0"/>
                </a:solidFill>
                <a:latin typeface="+mj-lt"/>
                <a:ea typeface="+mj-ea"/>
                <a:cs typeface="+mj-cs"/>
              </a:rPr>
              <a:t>Acknowledgement:</a:t>
            </a:r>
            <a:br>
              <a:rPr lang="en-US" sz="2400" kern="1200" dirty="0">
                <a:solidFill>
                  <a:srgbClr val="0070C0"/>
                </a:solidFill>
                <a:latin typeface="+mj-lt"/>
                <a:ea typeface="+mj-ea"/>
                <a:cs typeface="+mj-cs"/>
              </a:rPr>
            </a:br>
            <a:r>
              <a:rPr lang="en-US" sz="2400" kern="1200" dirty="0">
                <a:solidFill>
                  <a:schemeClr val="tx1"/>
                </a:solidFill>
                <a:latin typeface="+mn-lt"/>
                <a:ea typeface="+mj-ea"/>
                <a:cs typeface="+mj-cs"/>
              </a:rPr>
              <a:t>Amber Levanon-Seligson</a:t>
            </a:r>
            <a:br>
              <a:rPr lang="en-US" sz="2400" kern="1200" dirty="0">
                <a:solidFill>
                  <a:schemeClr val="tx1"/>
                </a:solidFill>
                <a:latin typeface="+mn-lt"/>
                <a:ea typeface="+mj-ea"/>
                <a:cs typeface="+mj-cs"/>
              </a:rPr>
            </a:br>
            <a:r>
              <a:rPr lang="en-US" sz="2400" kern="1200" dirty="0">
                <a:solidFill>
                  <a:schemeClr val="tx1"/>
                </a:solidFill>
                <a:latin typeface="+mn-lt"/>
                <a:ea typeface="+mj-ea"/>
                <a:cs typeface="+mj-cs"/>
              </a:rPr>
              <a:t>Steven Fernandez</a:t>
            </a:r>
            <a:br>
              <a:rPr lang="en-US" sz="2400" kern="1200" dirty="0">
                <a:solidFill>
                  <a:schemeClr val="tx1"/>
                </a:solidFill>
                <a:latin typeface="+mn-lt"/>
                <a:ea typeface="+mj-ea"/>
                <a:cs typeface="+mj-cs"/>
              </a:rPr>
            </a:br>
            <a:r>
              <a:rPr lang="en-US" sz="2400" kern="1200" dirty="0">
                <a:solidFill>
                  <a:schemeClr val="tx1"/>
                </a:solidFill>
                <a:latin typeface="+mn-lt"/>
                <a:ea typeface="+mj-ea"/>
                <a:cs typeface="+mj-cs"/>
              </a:rPr>
              <a:t>Sungwoo Lim</a:t>
            </a:r>
          </a:p>
        </p:txBody>
      </p:sp>
      <p:cxnSp>
        <p:nvCxnSpPr>
          <p:cNvPr id="17" name="Straight Connector 1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descr="Text">
            <a:extLst>
              <a:ext uri="{FF2B5EF4-FFF2-40B4-BE49-F238E27FC236}">
                <a16:creationId xmlns:a16="http://schemas.microsoft.com/office/drawing/2014/main" id="{D484E073-3C3F-3277-CDCE-84A73250A6B6}"/>
              </a:ext>
            </a:extLst>
          </p:cNvPr>
          <p:cNvPicPr>
            <a:picLocks noChangeAspect="1"/>
          </p:cNvPicPr>
          <p:nvPr/>
        </p:nvPicPr>
        <p:blipFill rotWithShape="1">
          <a:blip r:embed="rId3">
            <a:extLst>
              <a:ext uri="{28A0092B-C50C-407E-A947-70E740481C1C}">
                <a14:useLocalDpi xmlns:a14="http://schemas.microsoft.com/office/drawing/2010/main" val="0"/>
              </a:ext>
            </a:extLst>
          </a:blip>
          <a:srcRect t="84160"/>
          <a:stretch/>
        </p:blipFill>
        <p:spPr>
          <a:xfrm>
            <a:off x="0" y="5771697"/>
            <a:ext cx="12192000" cy="1086303"/>
          </a:xfrm>
          <a:prstGeom prst="rect">
            <a:avLst/>
          </a:prstGeom>
        </p:spPr>
      </p:pic>
      <p:sp>
        <p:nvSpPr>
          <p:cNvPr id="3" name="TextBox 2">
            <a:extLst>
              <a:ext uri="{FF2B5EF4-FFF2-40B4-BE49-F238E27FC236}">
                <a16:creationId xmlns:a16="http://schemas.microsoft.com/office/drawing/2014/main" id="{95D4ED30-65E7-91D8-64E8-9FE2B1E01A08}"/>
              </a:ext>
            </a:extLst>
          </p:cNvPr>
          <p:cNvSpPr txBox="1"/>
          <p:nvPr/>
        </p:nvSpPr>
        <p:spPr>
          <a:xfrm>
            <a:off x="143227" y="6437359"/>
            <a:ext cx="472234" cy="369332"/>
          </a:xfrm>
          <a:prstGeom prst="rect">
            <a:avLst/>
          </a:prstGeom>
          <a:noFill/>
        </p:spPr>
        <p:txBody>
          <a:bodyPr wrap="square" rtlCol="0">
            <a:spAutoFit/>
          </a:bodyPr>
          <a:lstStyle/>
          <a:p>
            <a:r>
              <a:rPr lang="en-US" dirty="0">
                <a:solidFill>
                  <a:schemeClr val="tx1">
                    <a:lumMod val="50000"/>
                    <a:lumOff val="50000"/>
                  </a:schemeClr>
                </a:solidFill>
              </a:rPr>
              <a:t>2</a:t>
            </a:r>
          </a:p>
        </p:txBody>
      </p:sp>
    </p:spTree>
    <p:extLst>
      <p:ext uri="{BB962C8B-B14F-4D97-AF65-F5344CB8AC3E}">
        <p14:creationId xmlns:p14="http://schemas.microsoft.com/office/powerpoint/2010/main" val="15823840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006F08-909E-6746-7243-1C79B9678F8C}"/>
              </a:ext>
            </a:extLst>
          </p:cNvPr>
          <p:cNvSpPr/>
          <p:nvPr/>
        </p:nvSpPr>
        <p:spPr>
          <a:xfrm>
            <a:off x="-1" y="4595396"/>
            <a:ext cx="5203065" cy="1655273"/>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7C0E43-BF97-5724-6153-2A8A7A603E75}"/>
              </a:ext>
            </a:extLst>
          </p:cNvPr>
          <p:cNvSpPr>
            <a:spLocks noGrp="1"/>
          </p:cNvSpPr>
          <p:nvPr>
            <p:ph type="title"/>
          </p:nvPr>
        </p:nvSpPr>
        <p:spPr>
          <a:xfrm>
            <a:off x="0" y="0"/>
            <a:ext cx="12192000" cy="914400"/>
          </a:xfrm>
        </p:spPr>
        <p:txBody>
          <a:bodyPr>
            <a:normAutofit/>
          </a:bodyPr>
          <a:lstStyle/>
          <a:p>
            <a:pPr algn="ctr"/>
            <a:r>
              <a:rPr lang="en-US" b="1" dirty="0">
                <a:solidFill>
                  <a:schemeClr val="accent4"/>
                </a:solidFill>
                <a:latin typeface="+mn-lt"/>
              </a:rPr>
              <a:t>RISK AND UTILITY: DPMPM vs CART</a:t>
            </a:r>
          </a:p>
        </p:txBody>
      </p:sp>
      <p:sp>
        <p:nvSpPr>
          <p:cNvPr id="7" name="Content Placeholder 6">
            <a:extLst>
              <a:ext uri="{FF2B5EF4-FFF2-40B4-BE49-F238E27FC236}">
                <a16:creationId xmlns:a16="http://schemas.microsoft.com/office/drawing/2014/main" id="{7F8A0F12-2A0A-C6FD-25F2-B91DB51C6D95}"/>
              </a:ext>
            </a:extLst>
          </p:cNvPr>
          <p:cNvSpPr txBox="1">
            <a:spLocks noGrp="1"/>
          </p:cNvSpPr>
          <p:nvPr>
            <p:ph idx="1"/>
          </p:nvPr>
        </p:nvSpPr>
        <p:spPr>
          <a:xfrm>
            <a:off x="180415" y="1158240"/>
            <a:ext cx="4767142" cy="5279119"/>
          </a:xfrm>
          <a:prstGeom prst="rect">
            <a:avLst/>
          </a:prstGeom>
        </p:spPr>
        <p:txBody>
          <a:bodyPr vert="horz" lIns="91440" tIns="45720" rIns="91440" bIns="45720" rtlCol="0">
            <a:normAutofit lnSpcReduction="10000"/>
          </a:bodyPr>
          <a:lstStyle/>
          <a:p>
            <a:pPr marL="347663" indent="-342900" defTabSz="914400">
              <a:lnSpc>
                <a:spcPct val="90000"/>
              </a:lnSpc>
              <a:spcAft>
                <a:spcPts val="600"/>
              </a:spcAft>
              <a:buClr>
                <a:schemeClr val="accent4"/>
              </a:buClr>
              <a:buFont typeface="Sylfaen" panose="010A0502050306030303" pitchFamily="18" charset="0"/>
              <a:buChar char="»"/>
            </a:pPr>
            <a:r>
              <a:rPr lang="en-US" sz="2400" b="1" dirty="0"/>
              <a:t>Disclosure risk (</a:t>
            </a:r>
            <a:r>
              <a:rPr lang="en-US" sz="2400" b="1" i="1" dirty="0"/>
              <a:t>y</a:t>
            </a:r>
            <a:r>
              <a:rPr lang="en-US" sz="2400" b="1" dirty="0"/>
              <a:t>-axis)</a:t>
            </a:r>
          </a:p>
          <a:p>
            <a:pPr marL="804863" lvl="1" indent="-342900">
              <a:spcAft>
                <a:spcPts val="600"/>
              </a:spcAft>
              <a:buClr>
                <a:schemeClr val="accent4"/>
              </a:buClr>
              <a:buFont typeface="Sylfaen" panose="010A0502050306030303" pitchFamily="18" charset="0"/>
              <a:buChar char="»"/>
            </a:pPr>
            <a:r>
              <a:rPr lang="en-US" dirty="0"/>
              <a:t>% of high-risk after mitigation</a:t>
            </a:r>
          </a:p>
          <a:p>
            <a:pPr marL="804863" lvl="1" indent="-342900">
              <a:spcAft>
                <a:spcPts val="600"/>
              </a:spcAft>
              <a:buClr>
                <a:schemeClr val="accent4"/>
              </a:buClr>
              <a:buFont typeface="Sylfaen" panose="010A0502050306030303" pitchFamily="18" charset="0"/>
              <a:buChar char="»"/>
            </a:pPr>
            <a:r>
              <a:rPr lang="en-US" dirty="0"/>
              <a:t>Smaller means lower risk</a:t>
            </a:r>
          </a:p>
          <a:p>
            <a:pPr marL="347663" indent="-342900" defTabSz="914400">
              <a:lnSpc>
                <a:spcPct val="90000"/>
              </a:lnSpc>
              <a:spcAft>
                <a:spcPts val="600"/>
              </a:spcAft>
              <a:buClr>
                <a:schemeClr val="accent4"/>
              </a:buClr>
              <a:buFont typeface="Sylfaen" panose="010A0502050306030303" pitchFamily="18" charset="0"/>
              <a:buChar char="»"/>
            </a:pPr>
            <a:r>
              <a:rPr lang="en-US" sz="2400" b="1" dirty="0"/>
              <a:t>Utility (</a:t>
            </a:r>
            <a:r>
              <a:rPr lang="en-US" sz="2400" b="1" i="1" dirty="0"/>
              <a:t>x</a:t>
            </a:r>
            <a:r>
              <a:rPr lang="en-US" sz="2400" b="1" dirty="0"/>
              <a:t>-axis)</a:t>
            </a:r>
          </a:p>
          <a:p>
            <a:pPr marL="804863" lvl="1" indent="-342900">
              <a:spcAft>
                <a:spcPts val="600"/>
              </a:spcAft>
              <a:buClr>
                <a:schemeClr val="accent4"/>
              </a:buClr>
              <a:buFont typeface="Sylfaen" panose="010A0502050306030303" pitchFamily="18" charset="0"/>
              <a:buChar char="»"/>
            </a:pPr>
            <a:r>
              <a:rPr lang="en-US" dirty="0"/>
              <a:t>95% CIO of health outcomes before and after mitigation</a:t>
            </a:r>
          </a:p>
          <a:p>
            <a:pPr marL="804863" lvl="1" indent="-342900">
              <a:spcAft>
                <a:spcPts val="600"/>
              </a:spcAft>
              <a:buClr>
                <a:schemeClr val="accent4"/>
              </a:buClr>
              <a:buFont typeface="Sylfaen" panose="010A0502050306030303" pitchFamily="18" charset="0"/>
              <a:buChar char="»"/>
            </a:pPr>
            <a:r>
              <a:rPr lang="en-US" dirty="0"/>
              <a:t>Larger means higher utility</a:t>
            </a:r>
          </a:p>
          <a:p>
            <a:pPr marL="347663" indent="-342900" defTabSz="914400">
              <a:lnSpc>
                <a:spcPct val="90000"/>
              </a:lnSpc>
              <a:spcAft>
                <a:spcPts val="600"/>
              </a:spcAft>
              <a:buClr>
                <a:schemeClr val="accent4"/>
              </a:buClr>
              <a:buFont typeface="Sylfaen" panose="010A0502050306030303" pitchFamily="18" charset="0"/>
              <a:buChar char="»"/>
            </a:pPr>
            <a:r>
              <a:rPr lang="en-US" sz="2400" dirty="0"/>
              <a:t>Utility-risk trade-off</a:t>
            </a:r>
          </a:p>
          <a:p>
            <a:pPr marL="347663" indent="-342900" defTabSz="914400">
              <a:lnSpc>
                <a:spcPct val="90000"/>
              </a:lnSpc>
              <a:spcAft>
                <a:spcPts val="600"/>
              </a:spcAft>
              <a:buClr>
                <a:schemeClr val="accent4"/>
              </a:buClr>
              <a:buFont typeface="Sylfaen" panose="010A0502050306030303" pitchFamily="18" charset="0"/>
              <a:buChar char="»"/>
            </a:pPr>
            <a:r>
              <a:rPr lang="en-US" sz="2400" dirty="0"/>
              <a:t>Final choice</a:t>
            </a:r>
          </a:p>
          <a:p>
            <a:pPr marL="804863" lvl="1" indent="-342900">
              <a:spcAft>
                <a:spcPts val="600"/>
              </a:spcAft>
              <a:buClr>
                <a:schemeClr val="accent4"/>
              </a:buClr>
              <a:buFont typeface="Sylfaen" panose="010A0502050306030303" pitchFamily="18" charset="0"/>
              <a:buChar char="»"/>
            </a:pPr>
            <a:r>
              <a:rPr lang="en-US" b="1" dirty="0"/>
              <a:t>DPMPM</a:t>
            </a:r>
            <a:r>
              <a:rPr lang="en-US" dirty="0"/>
              <a:t> (overall higher utility at the price of slightly higher disclosure risks)</a:t>
            </a:r>
          </a:p>
        </p:txBody>
      </p:sp>
      <p:grpSp>
        <p:nvGrpSpPr>
          <p:cNvPr id="3" name="Group 2">
            <a:extLst>
              <a:ext uri="{FF2B5EF4-FFF2-40B4-BE49-F238E27FC236}">
                <a16:creationId xmlns:a16="http://schemas.microsoft.com/office/drawing/2014/main" id="{E06016EC-DC66-4E12-8A94-B00AE777D484}"/>
              </a:ext>
            </a:extLst>
          </p:cNvPr>
          <p:cNvGrpSpPr/>
          <p:nvPr/>
        </p:nvGrpSpPr>
        <p:grpSpPr>
          <a:xfrm>
            <a:off x="5203065" y="1282918"/>
            <a:ext cx="6965401" cy="4654243"/>
            <a:chOff x="0" y="-1"/>
            <a:chExt cx="4746098" cy="2809026"/>
          </a:xfrm>
        </p:grpSpPr>
        <p:graphicFrame>
          <p:nvGraphicFramePr>
            <p:cNvPr id="4" name="Chart 3">
              <a:extLst>
                <a:ext uri="{FF2B5EF4-FFF2-40B4-BE49-F238E27FC236}">
                  <a16:creationId xmlns:a16="http://schemas.microsoft.com/office/drawing/2014/main" id="{6F19D075-2763-C071-353C-4FFD509529FC}"/>
                </a:ext>
              </a:extLst>
            </p:cNvPr>
            <p:cNvGraphicFramePr/>
            <p:nvPr/>
          </p:nvGraphicFramePr>
          <p:xfrm>
            <a:off x="0" y="-1"/>
            <a:ext cx="4572000" cy="280902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6">
              <a:extLst>
                <a:ext uri="{FF2B5EF4-FFF2-40B4-BE49-F238E27FC236}">
                  <a16:creationId xmlns:a16="http://schemas.microsoft.com/office/drawing/2014/main" id="{9545D798-7858-C6DF-0539-D0390C1BC1E0}"/>
                </a:ext>
              </a:extLst>
            </p:cNvPr>
            <p:cNvSpPr txBox="1"/>
            <p:nvPr/>
          </p:nvSpPr>
          <p:spPr>
            <a:xfrm>
              <a:off x="3533774" y="227137"/>
              <a:ext cx="1212324" cy="8286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400" dirty="0">
                  <a:latin typeface="Sylfaen" panose="010A0502050306030303" pitchFamily="18" charset="0"/>
                  <a:cs typeface="Times New Roman" panose="02020603050405020304" pitchFamily="18" charset="0"/>
                  <a:sym typeface="Symbol" panose="05050102010706020507" pitchFamily="18" charset="2"/>
                </a:rPr>
                <a:t></a:t>
              </a:r>
              <a:r>
                <a:rPr lang="en-US" sz="2400" dirty="0">
                  <a:latin typeface="+mn-lt"/>
                  <a:cs typeface="Times New Roman" panose="02020603050405020304" pitchFamily="18" charset="0"/>
                  <a:sym typeface="Symbol" panose="05050102010706020507" pitchFamily="18" charset="2"/>
                </a:rPr>
                <a:t> Variable A</a:t>
              </a:r>
              <a:endParaRPr lang="en-US" sz="2400" dirty="0">
                <a:latin typeface="Sylfaen" panose="010A0502050306030303" pitchFamily="18" charset="0"/>
                <a:cs typeface="Times New Roman" panose="02020603050405020304" pitchFamily="18" charset="0"/>
                <a:sym typeface="Symbol" panose="05050102010706020507" pitchFamily="18" charset="2"/>
              </a:endParaRPr>
            </a:p>
            <a:p>
              <a:r>
                <a:rPr lang="en-US" sz="2400" dirty="0">
                  <a:latin typeface="Sylfaen" panose="010A0502050306030303" pitchFamily="18" charset="0"/>
                  <a:cs typeface="Times New Roman" panose="02020603050405020304" pitchFamily="18" charset="0"/>
                  <a:sym typeface="Symbol" panose="05050102010706020507" pitchFamily="18" charset="2"/>
                </a:rPr>
                <a:t> </a:t>
              </a:r>
              <a:r>
                <a:rPr lang="en-US" sz="2400" dirty="0">
                  <a:latin typeface="+mn-lt"/>
                  <a:cs typeface="Times New Roman" panose="02020603050405020304" pitchFamily="18" charset="0"/>
                  <a:sym typeface="Symbol" panose="05050102010706020507" pitchFamily="18" charset="2"/>
                </a:rPr>
                <a:t>Variable B</a:t>
              </a:r>
              <a:endParaRPr lang="en-US" sz="2400" dirty="0">
                <a:latin typeface="+mn-lt"/>
                <a:cs typeface="Times New Roman" panose="02020603050405020304" pitchFamily="18" charset="0"/>
              </a:endParaRPr>
            </a:p>
            <a:p>
              <a:r>
                <a:rPr lang="el-GR" sz="2400" dirty="0">
                  <a:latin typeface="Sylfaen" panose="010A0502050306030303" pitchFamily="18" charset="0"/>
                  <a:cs typeface="Times New Roman" panose="02020603050405020304" pitchFamily="18" charset="0"/>
                </a:rPr>
                <a:t>Δ</a:t>
              </a:r>
              <a:r>
                <a:rPr lang="en-US" sz="2400" dirty="0">
                  <a:latin typeface="Sylfaen" panose="010A0502050306030303" pitchFamily="18" charset="0"/>
                  <a:cs typeface="Times New Roman" panose="02020603050405020304" pitchFamily="18" charset="0"/>
                </a:rPr>
                <a:t> </a:t>
              </a:r>
              <a:r>
                <a:rPr lang="en-US" sz="2400" dirty="0">
                  <a:cs typeface="Times New Roman" panose="02020603050405020304" pitchFamily="18" charset="0"/>
                </a:rPr>
                <a:t>Variable C</a:t>
              </a:r>
            </a:p>
            <a:p>
              <a:r>
                <a:rPr lang="en-US" sz="2400" dirty="0">
                  <a:latin typeface="Times New Roman" panose="02020603050405020304" pitchFamily="18" charset="0"/>
                  <a:cs typeface="Times New Roman" panose="02020603050405020304" pitchFamily="18" charset="0"/>
                </a:rPr>
                <a:t>◊ </a:t>
              </a:r>
              <a:r>
                <a:rPr lang="en-US" sz="2400" dirty="0">
                  <a:cs typeface="Times New Roman" panose="02020603050405020304" pitchFamily="18" charset="0"/>
                </a:rPr>
                <a:t>Variable D</a:t>
              </a:r>
              <a:endParaRPr lang="en-US" sz="2400" dirty="0">
                <a:latin typeface="+mn-lt"/>
              </a:endParaRPr>
            </a:p>
          </p:txBody>
        </p:sp>
      </p:grpSp>
      <p:cxnSp>
        <p:nvCxnSpPr>
          <p:cNvPr id="6" name="Straight Arrow Connector 5">
            <a:extLst>
              <a:ext uri="{FF2B5EF4-FFF2-40B4-BE49-F238E27FC236}">
                <a16:creationId xmlns:a16="http://schemas.microsoft.com/office/drawing/2014/main" id="{F60AD87B-953C-117F-EA94-BAB825666EDB}"/>
              </a:ext>
            </a:extLst>
          </p:cNvPr>
          <p:cNvCxnSpPr>
            <a:cxnSpLocks/>
          </p:cNvCxnSpPr>
          <p:nvPr/>
        </p:nvCxnSpPr>
        <p:spPr>
          <a:xfrm>
            <a:off x="5418829" y="3829298"/>
            <a:ext cx="21272" cy="13716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E2E7BB0-7E09-53A5-B3BF-0BF4A8B05AAB}"/>
              </a:ext>
            </a:extLst>
          </p:cNvPr>
          <p:cNvCxnSpPr>
            <a:cxnSpLocks/>
          </p:cNvCxnSpPr>
          <p:nvPr/>
        </p:nvCxnSpPr>
        <p:spPr>
          <a:xfrm>
            <a:off x="8509687" y="5744480"/>
            <a:ext cx="182880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D8AE775-7952-420C-8D3B-4D6A647CD8AD}"/>
              </a:ext>
            </a:extLst>
          </p:cNvPr>
          <p:cNvSpPr txBox="1"/>
          <p:nvPr/>
        </p:nvSpPr>
        <p:spPr>
          <a:xfrm>
            <a:off x="143227" y="6437359"/>
            <a:ext cx="472234" cy="369332"/>
          </a:xfrm>
          <a:prstGeom prst="rect">
            <a:avLst/>
          </a:prstGeom>
          <a:noFill/>
        </p:spPr>
        <p:txBody>
          <a:bodyPr wrap="square" rtlCol="0">
            <a:spAutoFit/>
          </a:bodyPr>
          <a:lstStyle/>
          <a:p>
            <a:r>
              <a:rPr lang="en-US" dirty="0">
                <a:solidFill>
                  <a:schemeClr val="tx1">
                    <a:lumMod val="50000"/>
                    <a:lumOff val="50000"/>
                  </a:schemeClr>
                </a:solidFill>
              </a:rPr>
              <a:t>20</a:t>
            </a:r>
          </a:p>
        </p:txBody>
      </p:sp>
    </p:spTree>
    <p:extLst>
      <p:ext uri="{BB962C8B-B14F-4D97-AF65-F5344CB8AC3E}">
        <p14:creationId xmlns:p14="http://schemas.microsoft.com/office/powerpoint/2010/main" val="3354208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006F08-909E-6746-7243-1C79B9678F8C}"/>
              </a:ext>
            </a:extLst>
          </p:cNvPr>
          <p:cNvSpPr/>
          <p:nvPr/>
        </p:nvSpPr>
        <p:spPr>
          <a:xfrm>
            <a:off x="-1" y="4595396"/>
            <a:ext cx="5203065" cy="1655273"/>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7C0E43-BF97-5724-6153-2A8A7A603E75}"/>
              </a:ext>
            </a:extLst>
          </p:cNvPr>
          <p:cNvSpPr>
            <a:spLocks noGrp="1"/>
          </p:cNvSpPr>
          <p:nvPr>
            <p:ph type="title"/>
          </p:nvPr>
        </p:nvSpPr>
        <p:spPr>
          <a:xfrm>
            <a:off x="0" y="0"/>
            <a:ext cx="12192000" cy="914400"/>
          </a:xfrm>
        </p:spPr>
        <p:txBody>
          <a:bodyPr>
            <a:normAutofit/>
          </a:bodyPr>
          <a:lstStyle/>
          <a:p>
            <a:pPr algn="ctr"/>
            <a:r>
              <a:rPr lang="en-US" b="1" dirty="0">
                <a:solidFill>
                  <a:schemeClr val="accent4"/>
                </a:solidFill>
                <a:latin typeface="+mn-lt"/>
              </a:rPr>
              <a:t>RISK AND UTILITY: DPMPM vs CART</a:t>
            </a:r>
          </a:p>
        </p:txBody>
      </p:sp>
      <p:sp>
        <p:nvSpPr>
          <p:cNvPr id="7" name="Content Placeholder 6">
            <a:extLst>
              <a:ext uri="{FF2B5EF4-FFF2-40B4-BE49-F238E27FC236}">
                <a16:creationId xmlns:a16="http://schemas.microsoft.com/office/drawing/2014/main" id="{7F8A0F12-2A0A-C6FD-25F2-B91DB51C6D95}"/>
              </a:ext>
            </a:extLst>
          </p:cNvPr>
          <p:cNvSpPr txBox="1">
            <a:spLocks noGrp="1"/>
          </p:cNvSpPr>
          <p:nvPr>
            <p:ph idx="1"/>
          </p:nvPr>
        </p:nvSpPr>
        <p:spPr>
          <a:xfrm>
            <a:off x="180415" y="1158240"/>
            <a:ext cx="4767142" cy="5279119"/>
          </a:xfrm>
          <a:prstGeom prst="rect">
            <a:avLst/>
          </a:prstGeom>
        </p:spPr>
        <p:txBody>
          <a:bodyPr vert="horz" lIns="91440" tIns="45720" rIns="91440" bIns="45720" rtlCol="0">
            <a:normAutofit lnSpcReduction="10000"/>
          </a:bodyPr>
          <a:lstStyle/>
          <a:p>
            <a:pPr marL="347663" indent="-342900" defTabSz="914400">
              <a:lnSpc>
                <a:spcPct val="90000"/>
              </a:lnSpc>
              <a:spcAft>
                <a:spcPts val="600"/>
              </a:spcAft>
              <a:buClr>
                <a:schemeClr val="accent4"/>
              </a:buClr>
              <a:buFont typeface="Sylfaen" panose="010A0502050306030303" pitchFamily="18" charset="0"/>
              <a:buChar char="»"/>
            </a:pPr>
            <a:r>
              <a:rPr lang="en-US" sz="2400" b="1" dirty="0"/>
              <a:t>Disclosure risk (</a:t>
            </a:r>
            <a:r>
              <a:rPr lang="en-US" sz="2400" b="1" i="1" dirty="0"/>
              <a:t>y</a:t>
            </a:r>
            <a:r>
              <a:rPr lang="en-US" sz="2400" b="1" dirty="0"/>
              <a:t>-axis)</a:t>
            </a:r>
          </a:p>
          <a:p>
            <a:pPr marL="804863" lvl="1" indent="-342900">
              <a:spcAft>
                <a:spcPts val="600"/>
              </a:spcAft>
              <a:buClr>
                <a:schemeClr val="accent4"/>
              </a:buClr>
              <a:buFont typeface="Sylfaen" panose="010A0502050306030303" pitchFamily="18" charset="0"/>
              <a:buChar char="»"/>
            </a:pPr>
            <a:r>
              <a:rPr lang="en-US" dirty="0"/>
              <a:t>% of high-risk after mitigation</a:t>
            </a:r>
          </a:p>
          <a:p>
            <a:pPr marL="804863" lvl="1" indent="-342900">
              <a:spcAft>
                <a:spcPts val="600"/>
              </a:spcAft>
              <a:buClr>
                <a:schemeClr val="accent4"/>
              </a:buClr>
              <a:buFont typeface="Sylfaen" panose="010A0502050306030303" pitchFamily="18" charset="0"/>
              <a:buChar char="»"/>
            </a:pPr>
            <a:r>
              <a:rPr lang="en-US" dirty="0"/>
              <a:t>Smaller means lower risk</a:t>
            </a:r>
          </a:p>
          <a:p>
            <a:pPr marL="347663" indent="-342900" defTabSz="914400">
              <a:lnSpc>
                <a:spcPct val="90000"/>
              </a:lnSpc>
              <a:spcAft>
                <a:spcPts val="600"/>
              </a:spcAft>
              <a:buClr>
                <a:schemeClr val="accent4"/>
              </a:buClr>
              <a:buFont typeface="Sylfaen" panose="010A0502050306030303" pitchFamily="18" charset="0"/>
              <a:buChar char="»"/>
            </a:pPr>
            <a:r>
              <a:rPr lang="en-US" sz="2400" b="1" dirty="0"/>
              <a:t>Utility (</a:t>
            </a:r>
            <a:r>
              <a:rPr lang="en-US" sz="2400" b="1" i="1" dirty="0"/>
              <a:t>x</a:t>
            </a:r>
            <a:r>
              <a:rPr lang="en-US" sz="2400" b="1" dirty="0"/>
              <a:t>-axis)</a:t>
            </a:r>
          </a:p>
          <a:p>
            <a:pPr marL="804863" lvl="1" indent="-342900">
              <a:spcAft>
                <a:spcPts val="600"/>
              </a:spcAft>
              <a:buClr>
                <a:schemeClr val="accent4"/>
              </a:buClr>
              <a:buFont typeface="Sylfaen" panose="010A0502050306030303" pitchFamily="18" charset="0"/>
              <a:buChar char="»"/>
            </a:pPr>
            <a:r>
              <a:rPr lang="en-US" dirty="0"/>
              <a:t>95% CIO of health outcomes before and after mitigation</a:t>
            </a:r>
          </a:p>
          <a:p>
            <a:pPr marL="804863" lvl="1" indent="-342900">
              <a:spcAft>
                <a:spcPts val="600"/>
              </a:spcAft>
              <a:buClr>
                <a:schemeClr val="accent4"/>
              </a:buClr>
              <a:buFont typeface="Sylfaen" panose="010A0502050306030303" pitchFamily="18" charset="0"/>
              <a:buChar char="»"/>
            </a:pPr>
            <a:r>
              <a:rPr lang="en-US" dirty="0"/>
              <a:t>Larger means higher utility</a:t>
            </a:r>
          </a:p>
          <a:p>
            <a:pPr marL="347663" indent="-342900" defTabSz="914400">
              <a:lnSpc>
                <a:spcPct val="90000"/>
              </a:lnSpc>
              <a:spcAft>
                <a:spcPts val="600"/>
              </a:spcAft>
              <a:buClr>
                <a:schemeClr val="accent4"/>
              </a:buClr>
              <a:buFont typeface="Sylfaen" panose="010A0502050306030303" pitchFamily="18" charset="0"/>
              <a:buChar char="»"/>
            </a:pPr>
            <a:r>
              <a:rPr lang="en-US" sz="2400" dirty="0"/>
              <a:t>Utility-risk trade-off</a:t>
            </a:r>
          </a:p>
          <a:p>
            <a:pPr marL="347663" indent="-342900" defTabSz="914400">
              <a:lnSpc>
                <a:spcPct val="90000"/>
              </a:lnSpc>
              <a:spcAft>
                <a:spcPts val="600"/>
              </a:spcAft>
              <a:buClr>
                <a:schemeClr val="accent4"/>
              </a:buClr>
              <a:buFont typeface="Sylfaen" panose="010A0502050306030303" pitchFamily="18" charset="0"/>
              <a:buChar char="»"/>
            </a:pPr>
            <a:r>
              <a:rPr lang="en-US" sz="2400" dirty="0"/>
              <a:t>Final choice</a:t>
            </a:r>
          </a:p>
          <a:p>
            <a:pPr marL="804863" lvl="1" indent="-342900">
              <a:spcAft>
                <a:spcPts val="600"/>
              </a:spcAft>
              <a:buClr>
                <a:schemeClr val="accent4"/>
              </a:buClr>
              <a:buFont typeface="Sylfaen" panose="010A0502050306030303" pitchFamily="18" charset="0"/>
              <a:buChar char="»"/>
            </a:pPr>
            <a:r>
              <a:rPr lang="en-US" b="1" dirty="0"/>
              <a:t>DPMPM</a:t>
            </a:r>
            <a:r>
              <a:rPr lang="en-US" dirty="0"/>
              <a:t> (overall higher utility at the price of slightly higher disclosure risks)</a:t>
            </a:r>
          </a:p>
        </p:txBody>
      </p:sp>
      <p:grpSp>
        <p:nvGrpSpPr>
          <p:cNvPr id="3" name="Group 2">
            <a:extLst>
              <a:ext uri="{FF2B5EF4-FFF2-40B4-BE49-F238E27FC236}">
                <a16:creationId xmlns:a16="http://schemas.microsoft.com/office/drawing/2014/main" id="{E06016EC-DC66-4E12-8A94-B00AE777D484}"/>
              </a:ext>
            </a:extLst>
          </p:cNvPr>
          <p:cNvGrpSpPr/>
          <p:nvPr/>
        </p:nvGrpSpPr>
        <p:grpSpPr>
          <a:xfrm>
            <a:off x="5203065" y="1282918"/>
            <a:ext cx="6965401" cy="4654243"/>
            <a:chOff x="0" y="-1"/>
            <a:chExt cx="4746098" cy="2809026"/>
          </a:xfrm>
        </p:grpSpPr>
        <p:graphicFrame>
          <p:nvGraphicFramePr>
            <p:cNvPr id="4" name="Chart 3">
              <a:extLst>
                <a:ext uri="{FF2B5EF4-FFF2-40B4-BE49-F238E27FC236}">
                  <a16:creationId xmlns:a16="http://schemas.microsoft.com/office/drawing/2014/main" id="{6F19D075-2763-C071-353C-4FFD509529FC}"/>
                </a:ext>
              </a:extLst>
            </p:cNvPr>
            <p:cNvGraphicFramePr/>
            <p:nvPr/>
          </p:nvGraphicFramePr>
          <p:xfrm>
            <a:off x="0" y="-1"/>
            <a:ext cx="4572000" cy="280902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6">
              <a:extLst>
                <a:ext uri="{FF2B5EF4-FFF2-40B4-BE49-F238E27FC236}">
                  <a16:creationId xmlns:a16="http://schemas.microsoft.com/office/drawing/2014/main" id="{9545D798-7858-C6DF-0539-D0390C1BC1E0}"/>
                </a:ext>
              </a:extLst>
            </p:cNvPr>
            <p:cNvSpPr txBox="1"/>
            <p:nvPr/>
          </p:nvSpPr>
          <p:spPr>
            <a:xfrm>
              <a:off x="3533774" y="227137"/>
              <a:ext cx="1212324" cy="8286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400" dirty="0">
                  <a:latin typeface="Sylfaen" panose="010A0502050306030303" pitchFamily="18" charset="0"/>
                  <a:cs typeface="Times New Roman" panose="02020603050405020304" pitchFamily="18" charset="0"/>
                  <a:sym typeface="Symbol" panose="05050102010706020507" pitchFamily="18" charset="2"/>
                </a:rPr>
                <a:t></a:t>
              </a:r>
              <a:r>
                <a:rPr lang="en-US" sz="2400" dirty="0">
                  <a:latin typeface="+mn-lt"/>
                  <a:cs typeface="Times New Roman" panose="02020603050405020304" pitchFamily="18" charset="0"/>
                  <a:sym typeface="Symbol" panose="05050102010706020507" pitchFamily="18" charset="2"/>
                </a:rPr>
                <a:t> Variable A</a:t>
              </a:r>
              <a:endParaRPr lang="en-US" sz="2400" dirty="0">
                <a:latin typeface="Sylfaen" panose="010A0502050306030303" pitchFamily="18" charset="0"/>
                <a:cs typeface="Times New Roman" panose="02020603050405020304" pitchFamily="18" charset="0"/>
                <a:sym typeface="Symbol" panose="05050102010706020507" pitchFamily="18" charset="2"/>
              </a:endParaRPr>
            </a:p>
            <a:p>
              <a:r>
                <a:rPr lang="en-US" sz="2400" dirty="0">
                  <a:latin typeface="Sylfaen" panose="010A0502050306030303" pitchFamily="18" charset="0"/>
                  <a:cs typeface="Times New Roman" panose="02020603050405020304" pitchFamily="18" charset="0"/>
                  <a:sym typeface="Symbol" panose="05050102010706020507" pitchFamily="18" charset="2"/>
                </a:rPr>
                <a:t> </a:t>
              </a:r>
              <a:r>
                <a:rPr lang="en-US" sz="2400" dirty="0">
                  <a:latin typeface="+mn-lt"/>
                  <a:cs typeface="Times New Roman" panose="02020603050405020304" pitchFamily="18" charset="0"/>
                  <a:sym typeface="Symbol" panose="05050102010706020507" pitchFamily="18" charset="2"/>
                </a:rPr>
                <a:t>Variable B</a:t>
              </a:r>
              <a:endParaRPr lang="en-US" sz="2400" dirty="0">
                <a:latin typeface="+mn-lt"/>
                <a:cs typeface="Times New Roman" panose="02020603050405020304" pitchFamily="18" charset="0"/>
              </a:endParaRPr>
            </a:p>
            <a:p>
              <a:r>
                <a:rPr lang="el-GR" sz="2400" dirty="0">
                  <a:latin typeface="Sylfaen" panose="010A0502050306030303" pitchFamily="18" charset="0"/>
                  <a:cs typeface="Times New Roman" panose="02020603050405020304" pitchFamily="18" charset="0"/>
                </a:rPr>
                <a:t>Δ</a:t>
              </a:r>
              <a:r>
                <a:rPr lang="en-US" sz="2400" dirty="0">
                  <a:latin typeface="Sylfaen" panose="010A0502050306030303" pitchFamily="18" charset="0"/>
                  <a:cs typeface="Times New Roman" panose="02020603050405020304" pitchFamily="18" charset="0"/>
                </a:rPr>
                <a:t> </a:t>
              </a:r>
              <a:r>
                <a:rPr lang="en-US" sz="2400" dirty="0">
                  <a:cs typeface="Times New Roman" panose="02020603050405020304" pitchFamily="18" charset="0"/>
                </a:rPr>
                <a:t>Variable C</a:t>
              </a:r>
            </a:p>
            <a:p>
              <a:r>
                <a:rPr lang="en-US" sz="2400" dirty="0">
                  <a:latin typeface="Times New Roman" panose="02020603050405020304" pitchFamily="18" charset="0"/>
                  <a:cs typeface="Times New Roman" panose="02020603050405020304" pitchFamily="18" charset="0"/>
                </a:rPr>
                <a:t>◊ </a:t>
              </a:r>
              <a:r>
                <a:rPr lang="en-US" sz="2400" dirty="0">
                  <a:cs typeface="Times New Roman" panose="02020603050405020304" pitchFamily="18" charset="0"/>
                </a:rPr>
                <a:t>Variable D</a:t>
              </a:r>
              <a:endParaRPr lang="en-US" sz="2400" dirty="0">
                <a:latin typeface="+mn-lt"/>
              </a:endParaRPr>
            </a:p>
          </p:txBody>
        </p:sp>
      </p:grpSp>
      <p:cxnSp>
        <p:nvCxnSpPr>
          <p:cNvPr id="6" name="Straight Arrow Connector 5">
            <a:extLst>
              <a:ext uri="{FF2B5EF4-FFF2-40B4-BE49-F238E27FC236}">
                <a16:creationId xmlns:a16="http://schemas.microsoft.com/office/drawing/2014/main" id="{F60AD87B-953C-117F-EA94-BAB825666EDB}"/>
              </a:ext>
            </a:extLst>
          </p:cNvPr>
          <p:cNvCxnSpPr>
            <a:cxnSpLocks/>
          </p:cNvCxnSpPr>
          <p:nvPr/>
        </p:nvCxnSpPr>
        <p:spPr>
          <a:xfrm>
            <a:off x="5418829" y="3829298"/>
            <a:ext cx="21272" cy="13716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E2E7BB0-7E09-53A5-B3BF-0BF4A8B05AAB}"/>
              </a:ext>
            </a:extLst>
          </p:cNvPr>
          <p:cNvCxnSpPr>
            <a:cxnSpLocks/>
          </p:cNvCxnSpPr>
          <p:nvPr/>
        </p:nvCxnSpPr>
        <p:spPr>
          <a:xfrm>
            <a:off x="8509687" y="5744480"/>
            <a:ext cx="182880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D8AE775-7952-420C-8D3B-4D6A647CD8AD}"/>
              </a:ext>
            </a:extLst>
          </p:cNvPr>
          <p:cNvSpPr txBox="1"/>
          <p:nvPr/>
        </p:nvSpPr>
        <p:spPr>
          <a:xfrm>
            <a:off x="143227" y="6437359"/>
            <a:ext cx="472234" cy="369332"/>
          </a:xfrm>
          <a:prstGeom prst="rect">
            <a:avLst/>
          </a:prstGeom>
          <a:noFill/>
        </p:spPr>
        <p:txBody>
          <a:bodyPr wrap="square" rtlCol="0">
            <a:spAutoFit/>
          </a:bodyPr>
          <a:lstStyle/>
          <a:p>
            <a:r>
              <a:rPr lang="en-US" dirty="0">
                <a:solidFill>
                  <a:schemeClr val="tx1">
                    <a:lumMod val="50000"/>
                    <a:lumOff val="50000"/>
                  </a:schemeClr>
                </a:solidFill>
              </a:rPr>
              <a:t>20</a:t>
            </a:r>
          </a:p>
        </p:txBody>
      </p:sp>
      <p:sp>
        <p:nvSpPr>
          <p:cNvPr id="12" name="TextBox 11">
            <a:extLst>
              <a:ext uri="{FF2B5EF4-FFF2-40B4-BE49-F238E27FC236}">
                <a16:creationId xmlns:a16="http://schemas.microsoft.com/office/drawing/2014/main" id="{EF5F3902-ADBB-1D6A-15E4-74D76E2B5634}"/>
              </a:ext>
            </a:extLst>
          </p:cNvPr>
          <p:cNvSpPr txBox="1"/>
          <p:nvPr/>
        </p:nvSpPr>
        <p:spPr>
          <a:xfrm>
            <a:off x="6096000" y="1474594"/>
            <a:ext cx="1569660" cy="523220"/>
          </a:xfrm>
          <a:prstGeom prst="rect">
            <a:avLst/>
          </a:prstGeom>
          <a:noFill/>
        </p:spPr>
        <p:txBody>
          <a:bodyPr wrap="none" rtlCol="0">
            <a:spAutoFit/>
          </a:bodyPr>
          <a:lstStyle/>
          <a:p>
            <a:r>
              <a:rPr lang="en-US" sz="2800" b="1" i="1" dirty="0">
                <a:solidFill>
                  <a:srgbClr val="FF0000"/>
                </a:solidFill>
              </a:rPr>
              <a:t>less good</a:t>
            </a:r>
          </a:p>
        </p:txBody>
      </p:sp>
      <p:sp>
        <p:nvSpPr>
          <p:cNvPr id="13" name="TextBox 12">
            <a:extLst>
              <a:ext uri="{FF2B5EF4-FFF2-40B4-BE49-F238E27FC236}">
                <a16:creationId xmlns:a16="http://schemas.microsoft.com/office/drawing/2014/main" id="{35B12869-1151-AD46-BD24-B0F4BED67428}"/>
              </a:ext>
            </a:extLst>
          </p:cNvPr>
          <p:cNvSpPr txBox="1"/>
          <p:nvPr/>
        </p:nvSpPr>
        <p:spPr>
          <a:xfrm>
            <a:off x="8626066" y="4515098"/>
            <a:ext cx="1803699" cy="523220"/>
          </a:xfrm>
          <a:prstGeom prst="rect">
            <a:avLst/>
          </a:prstGeom>
          <a:noFill/>
        </p:spPr>
        <p:txBody>
          <a:bodyPr wrap="none" rtlCol="0">
            <a:spAutoFit/>
          </a:bodyPr>
          <a:lstStyle/>
          <a:p>
            <a:r>
              <a:rPr lang="en-US" sz="2800" b="1" i="1" dirty="0">
                <a:solidFill>
                  <a:srgbClr val="008000"/>
                </a:solidFill>
              </a:rPr>
              <a:t>more good</a:t>
            </a:r>
            <a:endParaRPr lang="en-US" b="1" i="1" dirty="0">
              <a:solidFill>
                <a:srgbClr val="008000"/>
              </a:solidFill>
            </a:endParaRPr>
          </a:p>
        </p:txBody>
      </p:sp>
    </p:spTree>
    <p:extLst>
      <p:ext uri="{BB962C8B-B14F-4D97-AF65-F5344CB8AC3E}">
        <p14:creationId xmlns:p14="http://schemas.microsoft.com/office/powerpoint/2010/main" val="724116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B279EC9-FB7C-87C8-F03B-60AB20AFB44E}"/>
              </a:ext>
            </a:extLst>
          </p:cNvPr>
          <p:cNvSpPr>
            <a:spLocks noGrp="1"/>
          </p:cNvSpPr>
          <p:nvPr>
            <p:ph idx="1"/>
          </p:nvPr>
        </p:nvSpPr>
        <p:spPr>
          <a:xfrm>
            <a:off x="646176" y="1751076"/>
            <a:ext cx="10899648" cy="3355848"/>
          </a:xfrm>
          <a:solidFill>
            <a:schemeClr val="accent4"/>
          </a:solidFill>
          <a:ln>
            <a:solidFill>
              <a:schemeClr val="accent4"/>
            </a:solidFill>
          </a:ln>
        </p:spPr>
        <p:txBody>
          <a:bodyPr>
            <a:normAutofit/>
          </a:bodyPr>
          <a:lstStyle/>
          <a:p>
            <a:pPr marL="0" lvl="0" indent="914400">
              <a:buNone/>
            </a:pPr>
            <a:endParaRPr lang="en-US" sz="1000" b="1" dirty="0">
              <a:solidFill>
                <a:schemeClr val="bg1"/>
              </a:solidFill>
            </a:endParaRPr>
          </a:p>
          <a:p>
            <a:pPr marL="0" lvl="0" indent="468313">
              <a:buNone/>
            </a:pPr>
            <a:r>
              <a:rPr lang="en-US" sz="6000" b="1" dirty="0">
                <a:solidFill>
                  <a:schemeClr val="bg1"/>
                </a:solidFill>
              </a:rPr>
              <a:t>04</a:t>
            </a:r>
          </a:p>
          <a:p>
            <a:pPr marL="0" lvl="0" indent="914400">
              <a:buNone/>
            </a:pPr>
            <a:endParaRPr lang="en-US" sz="2000" b="1" dirty="0">
              <a:solidFill>
                <a:schemeClr val="bg1"/>
              </a:solidFill>
            </a:endParaRPr>
          </a:p>
          <a:p>
            <a:pPr marL="0" lvl="0" indent="468313">
              <a:buNone/>
            </a:pPr>
            <a:r>
              <a:rPr lang="en-US" sz="5000" b="1" dirty="0">
                <a:solidFill>
                  <a:schemeClr val="bg1"/>
                </a:solidFill>
              </a:rPr>
              <a:t>SUMMARY AND TAKEAWAYS</a:t>
            </a:r>
            <a:r>
              <a:rPr lang="en-US" sz="5000" dirty="0">
                <a:solidFill>
                  <a:schemeClr val="bg1"/>
                </a:solidFill>
              </a:rPr>
              <a:t> </a:t>
            </a:r>
          </a:p>
        </p:txBody>
      </p:sp>
      <p:pic>
        <p:nvPicPr>
          <p:cNvPr id="3" name="Graphic 2" descr="Chevron arrows with solid fill">
            <a:extLst>
              <a:ext uri="{FF2B5EF4-FFF2-40B4-BE49-F238E27FC236}">
                <a16:creationId xmlns:a16="http://schemas.microsoft.com/office/drawing/2014/main" id="{F017BD93-C384-2DB5-11E7-E1CBD99C94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3233" y="3245991"/>
            <a:ext cx="914400" cy="914400"/>
          </a:xfrm>
          <a:prstGeom prst="rect">
            <a:avLst/>
          </a:prstGeom>
        </p:spPr>
      </p:pic>
    </p:spTree>
    <p:extLst>
      <p:ext uri="{BB962C8B-B14F-4D97-AF65-F5344CB8AC3E}">
        <p14:creationId xmlns:p14="http://schemas.microsoft.com/office/powerpoint/2010/main" val="2024754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706F2BD-A5E5-CADD-0AC7-2CD65EC135D8}"/>
              </a:ext>
            </a:extLst>
          </p:cNvPr>
          <p:cNvSpPr>
            <a:spLocks noGrp="1"/>
          </p:cNvSpPr>
          <p:nvPr>
            <p:ph type="title"/>
          </p:nvPr>
        </p:nvSpPr>
        <p:spPr>
          <a:xfrm>
            <a:off x="0" y="0"/>
            <a:ext cx="12192000" cy="914400"/>
          </a:xfrm>
        </p:spPr>
        <p:txBody>
          <a:bodyPr>
            <a:noAutofit/>
          </a:bodyPr>
          <a:lstStyle/>
          <a:p>
            <a:pPr algn="ctr"/>
            <a:r>
              <a:rPr lang="en-US" b="1" dirty="0">
                <a:solidFill>
                  <a:schemeClr val="accent4"/>
                </a:solidFill>
                <a:latin typeface="+mn-lt"/>
              </a:rPr>
              <a:t>CONSIDERATIONS IN PRACTICE</a:t>
            </a:r>
          </a:p>
        </p:txBody>
      </p:sp>
      <p:sp>
        <p:nvSpPr>
          <p:cNvPr id="6" name="Rectangle: Top Corners Rounded 5">
            <a:extLst>
              <a:ext uri="{FF2B5EF4-FFF2-40B4-BE49-F238E27FC236}">
                <a16:creationId xmlns:a16="http://schemas.microsoft.com/office/drawing/2014/main" id="{128A3768-6373-AB99-F13F-58DB9575A2DE}"/>
              </a:ext>
            </a:extLst>
          </p:cNvPr>
          <p:cNvSpPr/>
          <p:nvPr/>
        </p:nvSpPr>
        <p:spPr bwMode="auto">
          <a:xfrm>
            <a:off x="393078" y="1900898"/>
            <a:ext cx="2743200" cy="3056208"/>
          </a:xfrm>
          <a:prstGeom prst="round2SameRect">
            <a:avLst>
              <a:gd name="adj1" fmla="val 8975"/>
              <a:gd name="adj2" fmla="val 0"/>
            </a:avLst>
          </a:prstGeom>
          <a:solidFill>
            <a:schemeClr val="accent4">
              <a:lumMod val="75000"/>
            </a:schemeClr>
          </a:solidFill>
          <a:ln w="9525">
            <a:noFill/>
            <a:round/>
            <a:headEnd/>
            <a:tailEnd/>
          </a:ln>
        </p:spPr>
        <p:txBody>
          <a:bodyPr vert="horz" wrap="square" lIns="121920" tIns="60960" rIns="121920" bIns="60960" numCol="1" rtlCol="0" anchor="b" anchorCtr="0" compatLnSpc="1">
            <a:prstTxWarp prst="textNoShape">
              <a:avLst/>
            </a:prstTxWarp>
          </a:bodyPr>
          <a:lstStyle/>
          <a:p>
            <a:pPr algn="ctr"/>
            <a:r>
              <a:rPr lang="en-US" sz="2400" b="1" dirty="0">
                <a:solidFill>
                  <a:schemeClr val="bg1"/>
                </a:solidFill>
              </a:rPr>
              <a:t>TIMING FOR MITIGATION IMPLEMENTATION</a:t>
            </a:r>
          </a:p>
        </p:txBody>
      </p:sp>
      <p:sp>
        <p:nvSpPr>
          <p:cNvPr id="10" name="Rectangle: Top Corners Rounded 9">
            <a:extLst>
              <a:ext uri="{FF2B5EF4-FFF2-40B4-BE49-F238E27FC236}">
                <a16:creationId xmlns:a16="http://schemas.microsoft.com/office/drawing/2014/main" id="{3019BFAA-8863-3E67-DCFF-21AA3F185AD4}"/>
              </a:ext>
            </a:extLst>
          </p:cNvPr>
          <p:cNvSpPr/>
          <p:nvPr/>
        </p:nvSpPr>
        <p:spPr bwMode="auto">
          <a:xfrm>
            <a:off x="3255807" y="1900897"/>
            <a:ext cx="2743200" cy="3056207"/>
          </a:xfrm>
          <a:prstGeom prst="round2SameRect">
            <a:avLst>
              <a:gd name="adj1" fmla="val 8975"/>
              <a:gd name="adj2" fmla="val 0"/>
            </a:avLst>
          </a:prstGeom>
          <a:solidFill>
            <a:schemeClr val="accent4"/>
          </a:solidFill>
          <a:ln w="9525">
            <a:noFill/>
            <a:round/>
            <a:headEnd/>
            <a:tailEnd/>
          </a:ln>
        </p:spPr>
        <p:txBody>
          <a:bodyPr vert="horz" wrap="square" lIns="121920" tIns="60960" rIns="121920" bIns="60960" numCol="1" rtlCol="0" anchor="b" anchorCtr="0" compatLnSpc="1">
            <a:prstTxWarp prst="textNoShape">
              <a:avLst/>
            </a:prstTxWarp>
          </a:bodyPr>
          <a:lstStyle/>
          <a:p>
            <a:pPr algn="ctr"/>
            <a:r>
              <a:rPr lang="en-US" sz="2400" b="1" dirty="0">
                <a:solidFill>
                  <a:schemeClr val="bg1"/>
                </a:solidFill>
              </a:rPr>
              <a:t>SCOPE OF DATA    FOR MITIGATION</a:t>
            </a:r>
          </a:p>
        </p:txBody>
      </p:sp>
      <p:sp>
        <p:nvSpPr>
          <p:cNvPr id="13" name="Rectangle: Top Corners Rounded 12">
            <a:extLst>
              <a:ext uri="{FF2B5EF4-FFF2-40B4-BE49-F238E27FC236}">
                <a16:creationId xmlns:a16="http://schemas.microsoft.com/office/drawing/2014/main" id="{A3D72F51-ED1F-4B5B-7096-4321E5F6FA91}"/>
              </a:ext>
            </a:extLst>
          </p:cNvPr>
          <p:cNvSpPr/>
          <p:nvPr/>
        </p:nvSpPr>
        <p:spPr bwMode="auto">
          <a:xfrm>
            <a:off x="6118537" y="1900898"/>
            <a:ext cx="2743200" cy="3056206"/>
          </a:xfrm>
          <a:prstGeom prst="round2SameRect">
            <a:avLst>
              <a:gd name="adj1" fmla="val 8975"/>
              <a:gd name="adj2" fmla="val 0"/>
            </a:avLst>
          </a:prstGeom>
          <a:solidFill>
            <a:schemeClr val="accent4">
              <a:lumMod val="60000"/>
              <a:lumOff val="40000"/>
            </a:schemeClr>
          </a:solidFill>
          <a:ln w="9525">
            <a:noFill/>
            <a:round/>
            <a:headEnd/>
            <a:tailEnd/>
          </a:ln>
        </p:spPr>
        <p:txBody>
          <a:bodyPr vert="horz" wrap="square" lIns="121920" tIns="60960" rIns="121920" bIns="60960" numCol="1" rtlCol="0" anchor="b" anchorCtr="0" compatLnSpc="1">
            <a:prstTxWarp prst="textNoShape">
              <a:avLst/>
            </a:prstTxWarp>
          </a:bodyPr>
          <a:lstStyle/>
          <a:p>
            <a:pPr algn="ctr"/>
            <a:r>
              <a:rPr lang="en-US" sz="2400" b="1" dirty="0">
                <a:solidFill>
                  <a:schemeClr val="bg1"/>
                </a:solidFill>
              </a:rPr>
              <a:t>RETROTRATIVE MITIGATION</a:t>
            </a:r>
          </a:p>
        </p:txBody>
      </p:sp>
      <p:sp>
        <p:nvSpPr>
          <p:cNvPr id="16" name="Rectangle: Top Corners Rounded 15">
            <a:extLst>
              <a:ext uri="{FF2B5EF4-FFF2-40B4-BE49-F238E27FC236}">
                <a16:creationId xmlns:a16="http://schemas.microsoft.com/office/drawing/2014/main" id="{6EE839AF-F4EC-9200-37C9-65E394658AAB}"/>
              </a:ext>
            </a:extLst>
          </p:cNvPr>
          <p:cNvSpPr/>
          <p:nvPr/>
        </p:nvSpPr>
        <p:spPr bwMode="auto">
          <a:xfrm>
            <a:off x="8981267" y="1900897"/>
            <a:ext cx="2743200" cy="3056205"/>
          </a:xfrm>
          <a:prstGeom prst="round2SameRect">
            <a:avLst>
              <a:gd name="adj1" fmla="val 8975"/>
              <a:gd name="adj2" fmla="val 0"/>
            </a:avLst>
          </a:prstGeom>
          <a:solidFill>
            <a:schemeClr val="accent4">
              <a:lumMod val="40000"/>
              <a:lumOff val="60000"/>
            </a:schemeClr>
          </a:solidFill>
          <a:ln w="9525">
            <a:noFill/>
            <a:round/>
            <a:headEnd/>
            <a:tailEnd/>
          </a:ln>
        </p:spPr>
        <p:txBody>
          <a:bodyPr vert="horz" wrap="square" lIns="121920" tIns="60960" rIns="121920" bIns="60960" numCol="1" rtlCol="0" anchor="b" anchorCtr="0" compatLnSpc="1">
            <a:prstTxWarp prst="textNoShape">
              <a:avLst/>
            </a:prstTxWarp>
          </a:bodyPr>
          <a:lstStyle/>
          <a:p>
            <a:pPr algn="ctr"/>
            <a:r>
              <a:rPr lang="en-US" sz="2400" b="1" dirty="0">
                <a:solidFill>
                  <a:schemeClr val="bg1"/>
                </a:solidFill>
              </a:rPr>
              <a:t>HANDLING USER INQUIRIES</a:t>
            </a:r>
          </a:p>
        </p:txBody>
      </p:sp>
      <p:sp>
        <p:nvSpPr>
          <p:cNvPr id="2" name="TextBox 1">
            <a:extLst>
              <a:ext uri="{FF2B5EF4-FFF2-40B4-BE49-F238E27FC236}">
                <a16:creationId xmlns:a16="http://schemas.microsoft.com/office/drawing/2014/main" id="{0C9E9D36-4AB8-AA7C-7D13-2890929FAA18}"/>
              </a:ext>
            </a:extLst>
          </p:cNvPr>
          <p:cNvSpPr txBox="1"/>
          <p:nvPr/>
        </p:nvSpPr>
        <p:spPr>
          <a:xfrm>
            <a:off x="143227" y="6437359"/>
            <a:ext cx="472234" cy="369332"/>
          </a:xfrm>
          <a:prstGeom prst="rect">
            <a:avLst/>
          </a:prstGeom>
          <a:noFill/>
        </p:spPr>
        <p:txBody>
          <a:bodyPr wrap="square" rtlCol="0">
            <a:spAutoFit/>
          </a:bodyPr>
          <a:lstStyle/>
          <a:p>
            <a:r>
              <a:rPr lang="en-US" dirty="0">
                <a:solidFill>
                  <a:schemeClr val="tx1">
                    <a:lumMod val="50000"/>
                    <a:lumOff val="50000"/>
                  </a:schemeClr>
                </a:solidFill>
              </a:rPr>
              <a:t>22</a:t>
            </a:r>
          </a:p>
        </p:txBody>
      </p:sp>
      <p:pic>
        <p:nvPicPr>
          <p:cNvPr id="5" name="Graphic 4" descr="Stopwatch 25% outline">
            <a:extLst>
              <a:ext uri="{FF2B5EF4-FFF2-40B4-BE49-F238E27FC236}">
                <a16:creationId xmlns:a16="http://schemas.microsoft.com/office/drawing/2014/main" id="{5FD92B7D-8E1A-9591-BA63-1A2C7E24B6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7477" y="2358097"/>
            <a:ext cx="914400" cy="914400"/>
          </a:xfrm>
          <a:prstGeom prst="rect">
            <a:avLst/>
          </a:prstGeom>
        </p:spPr>
      </p:pic>
      <p:pic>
        <p:nvPicPr>
          <p:cNvPr id="19" name="Graphic 18" descr="Server outline">
            <a:extLst>
              <a:ext uri="{FF2B5EF4-FFF2-40B4-BE49-F238E27FC236}">
                <a16:creationId xmlns:a16="http://schemas.microsoft.com/office/drawing/2014/main" id="{AD8596AB-F17F-C0C6-233A-590945253F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0207" y="2358097"/>
            <a:ext cx="914400" cy="914400"/>
          </a:xfrm>
          <a:prstGeom prst="rect">
            <a:avLst/>
          </a:prstGeom>
        </p:spPr>
      </p:pic>
      <p:pic>
        <p:nvPicPr>
          <p:cNvPr id="21" name="Graphic 20" descr="Folder Search outline">
            <a:extLst>
              <a:ext uri="{FF2B5EF4-FFF2-40B4-BE49-F238E27FC236}">
                <a16:creationId xmlns:a16="http://schemas.microsoft.com/office/drawing/2014/main" id="{A4031BE5-F022-D894-71C3-BB4543D6AEB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2937" y="2358097"/>
            <a:ext cx="914400" cy="914400"/>
          </a:xfrm>
          <a:prstGeom prst="rect">
            <a:avLst/>
          </a:prstGeom>
        </p:spPr>
      </p:pic>
      <p:pic>
        <p:nvPicPr>
          <p:cNvPr id="23" name="Graphic 22" descr="Customer review outline">
            <a:extLst>
              <a:ext uri="{FF2B5EF4-FFF2-40B4-BE49-F238E27FC236}">
                <a16:creationId xmlns:a16="http://schemas.microsoft.com/office/drawing/2014/main" id="{2863490A-CCE7-88E0-4B8D-03B9AC1B3E7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95667" y="2358097"/>
            <a:ext cx="914400" cy="914400"/>
          </a:xfrm>
          <a:prstGeom prst="rect">
            <a:avLst/>
          </a:prstGeom>
        </p:spPr>
      </p:pic>
    </p:spTree>
    <p:extLst>
      <p:ext uri="{BB962C8B-B14F-4D97-AF65-F5344CB8AC3E}">
        <p14:creationId xmlns:p14="http://schemas.microsoft.com/office/powerpoint/2010/main" val="8554195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706F2BD-A5E5-CADD-0AC7-2CD65EC135D8}"/>
              </a:ext>
            </a:extLst>
          </p:cNvPr>
          <p:cNvSpPr>
            <a:spLocks noGrp="1"/>
          </p:cNvSpPr>
          <p:nvPr>
            <p:ph type="title"/>
          </p:nvPr>
        </p:nvSpPr>
        <p:spPr>
          <a:xfrm>
            <a:off x="0" y="0"/>
            <a:ext cx="12192000" cy="914400"/>
          </a:xfrm>
        </p:spPr>
        <p:txBody>
          <a:bodyPr>
            <a:noAutofit/>
          </a:bodyPr>
          <a:lstStyle/>
          <a:p>
            <a:pPr algn="ctr"/>
            <a:r>
              <a:rPr lang="en-US" b="1" dirty="0">
                <a:solidFill>
                  <a:schemeClr val="accent4"/>
                </a:solidFill>
                <a:latin typeface="+mn-lt"/>
              </a:rPr>
              <a:t>SUMMARY AND KEY TAKEAWAYS</a:t>
            </a:r>
          </a:p>
        </p:txBody>
      </p:sp>
      <p:sp>
        <p:nvSpPr>
          <p:cNvPr id="11" name="TextBox 10">
            <a:extLst>
              <a:ext uri="{FF2B5EF4-FFF2-40B4-BE49-F238E27FC236}">
                <a16:creationId xmlns:a16="http://schemas.microsoft.com/office/drawing/2014/main" id="{29F363EC-3769-7526-35F5-ACF61D0D3AE1}"/>
              </a:ext>
            </a:extLst>
          </p:cNvPr>
          <p:cNvSpPr txBox="1"/>
          <p:nvPr/>
        </p:nvSpPr>
        <p:spPr>
          <a:xfrm>
            <a:off x="143227" y="6437359"/>
            <a:ext cx="472234" cy="369332"/>
          </a:xfrm>
          <a:prstGeom prst="rect">
            <a:avLst/>
          </a:prstGeom>
          <a:noFill/>
        </p:spPr>
        <p:txBody>
          <a:bodyPr wrap="square" rtlCol="0">
            <a:spAutoFit/>
          </a:bodyPr>
          <a:lstStyle/>
          <a:p>
            <a:r>
              <a:rPr lang="en-US" dirty="0">
                <a:solidFill>
                  <a:schemeClr val="tx1">
                    <a:lumMod val="50000"/>
                    <a:lumOff val="50000"/>
                  </a:schemeClr>
                </a:solidFill>
              </a:rPr>
              <a:t>23</a:t>
            </a:r>
          </a:p>
        </p:txBody>
      </p:sp>
      <p:grpSp>
        <p:nvGrpSpPr>
          <p:cNvPr id="4" name="Group 3">
            <a:extLst>
              <a:ext uri="{FF2B5EF4-FFF2-40B4-BE49-F238E27FC236}">
                <a16:creationId xmlns:a16="http://schemas.microsoft.com/office/drawing/2014/main" id="{862F8D2A-657D-8283-5434-FB941F3118A3}"/>
              </a:ext>
            </a:extLst>
          </p:cNvPr>
          <p:cNvGrpSpPr/>
          <p:nvPr/>
        </p:nvGrpSpPr>
        <p:grpSpPr>
          <a:xfrm>
            <a:off x="1009276" y="914400"/>
            <a:ext cx="10058400" cy="5163671"/>
            <a:chOff x="1021976" y="914400"/>
            <a:chExt cx="10058400" cy="5163671"/>
          </a:xfrm>
        </p:grpSpPr>
        <p:grpSp>
          <p:nvGrpSpPr>
            <p:cNvPr id="10" name="Group 9">
              <a:extLst>
                <a:ext uri="{FF2B5EF4-FFF2-40B4-BE49-F238E27FC236}">
                  <a16:creationId xmlns:a16="http://schemas.microsoft.com/office/drawing/2014/main" id="{EA801339-94A3-8DB4-6A65-679EEE702A0B}"/>
                </a:ext>
              </a:extLst>
            </p:cNvPr>
            <p:cNvGrpSpPr/>
            <p:nvPr/>
          </p:nvGrpSpPr>
          <p:grpSpPr>
            <a:xfrm>
              <a:off x="1021976" y="914400"/>
              <a:ext cx="10058400" cy="5163671"/>
              <a:chOff x="1464080" y="914400"/>
              <a:chExt cx="9237787" cy="4790941"/>
            </a:xfrm>
          </p:grpSpPr>
          <p:graphicFrame>
            <p:nvGraphicFramePr>
              <p:cNvPr id="2" name="Diagram 1">
                <a:extLst>
                  <a:ext uri="{FF2B5EF4-FFF2-40B4-BE49-F238E27FC236}">
                    <a16:creationId xmlns:a16="http://schemas.microsoft.com/office/drawing/2014/main" id="{16327559-F9D7-CEFE-6A79-1296C2CAD6EF}"/>
                  </a:ext>
                </a:extLst>
              </p:cNvPr>
              <p:cNvGraphicFramePr/>
              <p:nvPr>
                <p:extLst>
                  <p:ext uri="{D42A27DB-BD31-4B8C-83A1-F6EECF244321}">
                    <p14:modId xmlns:p14="http://schemas.microsoft.com/office/powerpoint/2010/main" val="2856869343"/>
                  </p:ext>
                </p:extLst>
              </p:nvPr>
            </p:nvGraphicFramePr>
            <p:xfrm>
              <a:off x="1464080" y="914400"/>
              <a:ext cx="9237787" cy="4790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a:extLst>
                  <a:ext uri="{FF2B5EF4-FFF2-40B4-BE49-F238E27FC236}">
                    <a16:creationId xmlns:a16="http://schemas.microsoft.com/office/drawing/2014/main" id="{65E4BB8A-73D6-1ED5-FDDE-5C0CF5056730}"/>
                  </a:ext>
                </a:extLst>
              </p:cNvPr>
              <p:cNvSpPr/>
              <p:nvPr/>
            </p:nvSpPr>
            <p:spPr bwMode="auto">
              <a:xfrm>
                <a:off x="1538180" y="1188882"/>
                <a:ext cx="915381" cy="924751"/>
              </a:xfrm>
              <a:prstGeom prst="ellipse">
                <a:avLst/>
              </a:prstGeom>
              <a:solidFill>
                <a:schemeClr val="accent4"/>
              </a:solidFill>
              <a:ln w="28575">
                <a:solidFill>
                  <a:schemeClr val="accent4"/>
                </a:solid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0" compatLnSpc="1">
                <a:prstTxWarp prst="textNoShape">
                  <a:avLst/>
                </a:prstTxWarp>
              </a:bodyPr>
              <a:lstStyle/>
              <a:p>
                <a:pPr algn="ctr"/>
                <a:r>
                  <a:rPr lang="en-US" sz="4000" b="1" dirty="0">
                    <a:solidFill>
                      <a:schemeClr val="bg1"/>
                    </a:solidFill>
                  </a:rPr>
                  <a:t>1</a:t>
                </a:r>
              </a:p>
            </p:txBody>
          </p:sp>
        </p:grpSp>
        <p:sp>
          <p:nvSpPr>
            <p:cNvPr id="7" name="Oval 6">
              <a:extLst>
                <a:ext uri="{FF2B5EF4-FFF2-40B4-BE49-F238E27FC236}">
                  <a16:creationId xmlns:a16="http://schemas.microsoft.com/office/drawing/2014/main" id="{C3DF27CF-3EBE-880C-B690-A58C322A9D03}"/>
                </a:ext>
              </a:extLst>
            </p:cNvPr>
            <p:cNvSpPr/>
            <p:nvPr/>
          </p:nvSpPr>
          <p:spPr bwMode="auto">
            <a:xfrm>
              <a:off x="1566762" y="2380129"/>
              <a:ext cx="996696" cy="996696"/>
            </a:xfrm>
            <a:prstGeom prst="ellipse">
              <a:avLst/>
            </a:prstGeom>
            <a:solidFill>
              <a:schemeClr val="accent4"/>
            </a:solidFill>
            <a:ln w="28575">
              <a:solidFill>
                <a:schemeClr val="accent4"/>
              </a:solid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0" compatLnSpc="1">
              <a:prstTxWarp prst="textNoShape">
                <a:avLst/>
              </a:prstTxWarp>
            </a:bodyPr>
            <a:lstStyle/>
            <a:p>
              <a:pPr algn="ctr"/>
              <a:r>
                <a:rPr lang="en-US" sz="4000" b="1" dirty="0">
                  <a:solidFill>
                    <a:schemeClr val="bg1"/>
                  </a:solidFill>
                </a:rPr>
                <a:t>2</a:t>
              </a:r>
            </a:p>
          </p:txBody>
        </p:sp>
        <p:sp>
          <p:nvSpPr>
            <p:cNvPr id="9" name="Oval 8">
              <a:extLst>
                <a:ext uri="{FF2B5EF4-FFF2-40B4-BE49-F238E27FC236}">
                  <a16:creationId xmlns:a16="http://schemas.microsoft.com/office/drawing/2014/main" id="{D2800031-BC66-B4A3-0390-61D813E4B731}"/>
                </a:ext>
              </a:extLst>
            </p:cNvPr>
            <p:cNvSpPr/>
            <p:nvPr/>
          </p:nvSpPr>
          <p:spPr bwMode="auto">
            <a:xfrm>
              <a:off x="1566762" y="3565085"/>
              <a:ext cx="996696" cy="996696"/>
            </a:xfrm>
            <a:prstGeom prst="ellipse">
              <a:avLst/>
            </a:prstGeom>
            <a:solidFill>
              <a:schemeClr val="accent4"/>
            </a:solidFill>
            <a:ln w="28575">
              <a:solidFill>
                <a:schemeClr val="accent4"/>
              </a:solid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0" compatLnSpc="1">
              <a:prstTxWarp prst="textNoShape">
                <a:avLst/>
              </a:prstTxWarp>
            </a:bodyPr>
            <a:lstStyle/>
            <a:p>
              <a:pPr algn="ctr"/>
              <a:r>
                <a:rPr lang="en-US" sz="4000" b="1" dirty="0">
                  <a:solidFill>
                    <a:schemeClr val="bg1"/>
                  </a:solidFill>
                </a:rPr>
                <a:t>3</a:t>
              </a:r>
            </a:p>
          </p:txBody>
        </p:sp>
        <p:sp>
          <p:nvSpPr>
            <p:cNvPr id="12" name="Oval 11">
              <a:extLst>
                <a:ext uri="{FF2B5EF4-FFF2-40B4-BE49-F238E27FC236}">
                  <a16:creationId xmlns:a16="http://schemas.microsoft.com/office/drawing/2014/main" id="{C1A9AC82-47D4-BD63-78BD-992631ECA712}"/>
                </a:ext>
              </a:extLst>
            </p:cNvPr>
            <p:cNvSpPr/>
            <p:nvPr/>
          </p:nvSpPr>
          <p:spPr bwMode="auto">
            <a:xfrm>
              <a:off x="1113238" y="4776935"/>
              <a:ext cx="996696" cy="996696"/>
            </a:xfrm>
            <a:prstGeom prst="ellipse">
              <a:avLst/>
            </a:prstGeom>
            <a:solidFill>
              <a:schemeClr val="accent4"/>
            </a:solidFill>
            <a:ln w="28575">
              <a:solidFill>
                <a:schemeClr val="accent4"/>
              </a:solid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0" compatLnSpc="1">
              <a:prstTxWarp prst="textNoShape">
                <a:avLst/>
              </a:prstTxWarp>
            </a:bodyPr>
            <a:lstStyle/>
            <a:p>
              <a:pPr algn="ctr"/>
              <a:r>
                <a:rPr lang="en-US" sz="4000" b="1" dirty="0">
                  <a:solidFill>
                    <a:schemeClr val="bg1"/>
                  </a:solidFill>
                </a:rPr>
                <a:t>4</a:t>
              </a:r>
            </a:p>
          </p:txBody>
        </p:sp>
      </p:grpSp>
    </p:spTree>
    <p:extLst>
      <p:ext uri="{BB962C8B-B14F-4D97-AF65-F5344CB8AC3E}">
        <p14:creationId xmlns:p14="http://schemas.microsoft.com/office/powerpoint/2010/main" val="68395213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B702F1E-2822-81EF-4BEE-F7CD40825B9F}"/>
              </a:ext>
            </a:extLst>
          </p:cNvPr>
          <p:cNvSpPr>
            <a:spLocks noGrp="1"/>
          </p:cNvSpPr>
          <p:nvPr>
            <p:ph type="title"/>
          </p:nvPr>
        </p:nvSpPr>
        <p:spPr>
          <a:xfrm>
            <a:off x="0" y="0"/>
            <a:ext cx="12192000" cy="914400"/>
          </a:xfrm>
        </p:spPr>
        <p:txBody>
          <a:bodyPr>
            <a:noAutofit/>
          </a:bodyPr>
          <a:lstStyle/>
          <a:p>
            <a:pPr algn="ctr"/>
            <a:r>
              <a:rPr lang="en-US" b="1" kern="1200" dirty="0">
                <a:solidFill>
                  <a:schemeClr val="accent4"/>
                </a:solidFill>
                <a:latin typeface="+mn-lt"/>
                <a:ea typeface="+mj-ea"/>
                <a:cs typeface="+mj-cs"/>
              </a:rPr>
              <a:t>REFERENCES</a:t>
            </a:r>
            <a:endParaRPr lang="en-US" dirty="0">
              <a:solidFill>
                <a:schemeClr val="accent4"/>
              </a:solidFill>
              <a:latin typeface="+mn-lt"/>
            </a:endParaRPr>
          </a:p>
        </p:txBody>
      </p:sp>
      <p:sp>
        <p:nvSpPr>
          <p:cNvPr id="3" name="Content Placeholder 2">
            <a:extLst>
              <a:ext uri="{FF2B5EF4-FFF2-40B4-BE49-F238E27FC236}">
                <a16:creationId xmlns:a16="http://schemas.microsoft.com/office/drawing/2014/main" id="{6B61FF6E-1BDE-D59A-B0DE-50638BFCB3B8}"/>
              </a:ext>
            </a:extLst>
          </p:cNvPr>
          <p:cNvSpPr>
            <a:spLocks noGrp="1"/>
          </p:cNvSpPr>
          <p:nvPr>
            <p:ph idx="1"/>
          </p:nvPr>
        </p:nvSpPr>
        <p:spPr>
          <a:xfrm>
            <a:off x="615460" y="1127760"/>
            <a:ext cx="10982179" cy="4831080"/>
          </a:xfrm>
        </p:spPr>
        <p:txBody>
          <a:bodyPr>
            <a:normAutofit fontScale="85000" lnSpcReduction="10000"/>
          </a:bodyPr>
          <a:lstStyle/>
          <a:p>
            <a:pPr marL="463550" indent="-463550">
              <a:buClr>
                <a:schemeClr val="accent4"/>
              </a:buClr>
              <a:buNone/>
            </a:pPr>
            <a:r>
              <a:rPr lang="en-US" sz="2400" dirty="0"/>
              <a:t>Drechsler, J. (2011), Synthetic Datasets for Statistical Disclosure Control, Springer: New York.</a:t>
            </a:r>
          </a:p>
          <a:p>
            <a:pPr marL="463550" indent="-463550">
              <a:buClr>
                <a:schemeClr val="accent4"/>
              </a:buClr>
              <a:buNone/>
            </a:pPr>
            <a:r>
              <a:rPr lang="en-US" sz="2400" dirty="0"/>
              <a:t>Grant-Chapman, H. and Vallee, H. Q. (2022), Making government data publicly available: guidance for agencies on releasing data responsibly, Center for Democracy and Technology.</a:t>
            </a:r>
          </a:p>
          <a:p>
            <a:pPr marL="463550" indent="-463550">
              <a:buClr>
                <a:schemeClr val="accent4"/>
              </a:buClr>
              <a:buNone/>
            </a:pPr>
            <a:r>
              <a:rPr lang="en-US" sz="2400" dirty="0"/>
              <a:t>Hu, J., Reiter, J. P., and Wang, Q. (2014), Disclosure risk evaluation for fully synthetic categorical data, Privacy in Statistical Databases, J. Domingo-Ferrer (ed), 185-199.</a:t>
            </a:r>
          </a:p>
          <a:p>
            <a:pPr marL="463550" indent="-463550">
              <a:buClr>
                <a:schemeClr val="accent4"/>
              </a:buClr>
              <a:buNone/>
            </a:pPr>
            <a:r>
              <a:rPr lang="en-US" sz="2400" dirty="0"/>
              <a:t>Hu, J. and Savitsky, T. D. (2023), Bayesian data synthesis and disclosure risk quantification: an application to the Consumer Expenditure Surveys, Transactions on Data Privacy, 16, 83-121.</a:t>
            </a:r>
          </a:p>
          <a:p>
            <a:pPr marL="463550" indent="-463550">
              <a:buClr>
                <a:schemeClr val="accent4"/>
              </a:buClr>
              <a:buNone/>
            </a:pPr>
            <a:r>
              <a:rPr lang="en-US" sz="2400" dirty="0"/>
              <a:t>Little, R. J. A. (1993), Statistical analysis of masked data, Journal of Official Statistics, 9(2), 407-426.</a:t>
            </a:r>
          </a:p>
          <a:p>
            <a:pPr marL="463550" indent="-463550">
              <a:buClr>
                <a:schemeClr val="accent4"/>
              </a:buClr>
              <a:buNone/>
            </a:pPr>
            <a:r>
              <a:rPr lang="en-US" sz="2400" dirty="0"/>
              <a:t>Reiter, J. P. and Mitra, R. (2009), Estimating risks of identification disclosure in partially synthetic data, The Journal of Privacy and Confidentiality, 1, 99-110.</a:t>
            </a:r>
          </a:p>
          <a:p>
            <a:pPr marL="463550" indent="-463550">
              <a:buClr>
                <a:schemeClr val="accent4"/>
              </a:buClr>
              <a:buNone/>
            </a:pPr>
            <a:r>
              <a:rPr lang="en-US" sz="2400" dirty="0"/>
              <a:t>Simon, G., Shortreed, S. M., Coley, R. Y., Iturralde, E. M., Platt, R., Toh, S., and Ahmedani, B. (2020), Toolkit for assessing and mitigating risk of re-identification when sharing data derived from health records, Sentinel.</a:t>
            </a:r>
          </a:p>
          <a:p>
            <a:pPr marL="463550" indent="-463550">
              <a:buClr>
                <a:schemeClr val="accent4"/>
              </a:buClr>
              <a:buNone/>
            </a:pPr>
            <a:r>
              <a:rPr lang="en-US" sz="2400" dirty="0"/>
              <a:t>Snoke, J., Raab, G. M., Nowok, B., Dibben, C., and Slavkovic, A. (2018), General and specific utility measures for synthetic data, Journal of Royal Statistical Society, Series A, 181, 663-688.</a:t>
            </a:r>
            <a:endParaRPr lang="en-US" sz="700" dirty="0"/>
          </a:p>
        </p:txBody>
      </p:sp>
      <p:sp>
        <p:nvSpPr>
          <p:cNvPr id="2" name="TextBox 1">
            <a:extLst>
              <a:ext uri="{FF2B5EF4-FFF2-40B4-BE49-F238E27FC236}">
                <a16:creationId xmlns:a16="http://schemas.microsoft.com/office/drawing/2014/main" id="{CB6CD81F-AD7F-01E7-9042-B857BFF97C4E}"/>
              </a:ext>
            </a:extLst>
          </p:cNvPr>
          <p:cNvSpPr txBox="1"/>
          <p:nvPr/>
        </p:nvSpPr>
        <p:spPr>
          <a:xfrm>
            <a:off x="143227" y="6437359"/>
            <a:ext cx="472234" cy="369332"/>
          </a:xfrm>
          <a:prstGeom prst="rect">
            <a:avLst/>
          </a:prstGeom>
          <a:noFill/>
        </p:spPr>
        <p:txBody>
          <a:bodyPr wrap="square" rtlCol="0">
            <a:spAutoFit/>
          </a:bodyPr>
          <a:lstStyle/>
          <a:p>
            <a:r>
              <a:rPr lang="en-US" dirty="0">
                <a:solidFill>
                  <a:schemeClr val="tx1">
                    <a:lumMod val="50000"/>
                    <a:lumOff val="50000"/>
                  </a:schemeClr>
                </a:solidFill>
              </a:rPr>
              <a:t>24</a:t>
            </a:r>
          </a:p>
        </p:txBody>
      </p:sp>
    </p:spTree>
    <p:extLst>
      <p:ext uri="{BB962C8B-B14F-4D97-AF65-F5344CB8AC3E}">
        <p14:creationId xmlns:p14="http://schemas.microsoft.com/office/powerpoint/2010/main" val="1992010500"/>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B702F1E-2822-81EF-4BEE-F7CD40825B9F}"/>
              </a:ext>
            </a:extLst>
          </p:cNvPr>
          <p:cNvSpPr>
            <a:spLocks noGrp="1"/>
          </p:cNvSpPr>
          <p:nvPr>
            <p:ph type="title"/>
          </p:nvPr>
        </p:nvSpPr>
        <p:spPr>
          <a:xfrm>
            <a:off x="0" y="0"/>
            <a:ext cx="12192000" cy="887445"/>
          </a:xfrm>
        </p:spPr>
        <p:txBody>
          <a:bodyPr>
            <a:normAutofit/>
          </a:bodyPr>
          <a:lstStyle/>
          <a:p>
            <a:pPr algn="ctr"/>
            <a:r>
              <a:rPr lang="en-US" b="1" dirty="0">
                <a:solidFill>
                  <a:schemeClr val="accent4"/>
                </a:solidFill>
                <a:latin typeface="+mn-lt"/>
              </a:rPr>
              <a:t>NEXT STEPS</a:t>
            </a:r>
            <a:endParaRPr lang="en-US" dirty="0">
              <a:solidFill>
                <a:schemeClr val="accent4"/>
              </a:solidFill>
              <a:latin typeface="+mn-lt"/>
            </a:endParaRPr>
          </a:p>
        </p:txBody>
      </p:sp>
      <p:grpSp>
        <p:nvGrpSpPr>
          <p:cNvPr id="5" name="Group 4">
            <a:extLst>
              <a:ext uri="{FF2B5EF4-FFF2-40B4-BE49-F238E27FC236}">
                <a16:creationId xmlns:a16="http://schemas.microsoft.com/office/drawing/2014/main" id="{2EF2AA0D-BBF3-2DDA-8277-3520D73A79D0}"/>
              </a:ext>
            </a:extLst>
          </p:cNvPr>
          <p:cNvGrpSpPr/>
          <p:nvPr/>
        </p:nvGrpSpPr>
        <p:grpSpPr>
          <a:xfrm>
            <a:off x="1536356" y="1485112"/>
            <a:ext cx="9119287" cy="3887776"/>
            <a:chOff x="1082876" y="2021493"/>
            <a:chExt cx="8128000" cy="3887776"/>
          </a:xfrm>
        </p:grpSpPr>
        <p:sp>
          <p:nvSpPr>
            <p:cNvPr id="7" name="Freeform: Shape 6">
              <a:extLst>
                <a:ext uri="{FF2B5EF4-FFF2-40B4-BE49-F238E27FC236}">
                  <a16:creationId xmlns:a16="http://schemas.microsoft.com/office/drawing/2014/main" id="{6AD00BA0-7462-8ED3-2332-7F6E9B0F0E98}"/>
                </a:ext>
              </a:extLst>
            </p:cNvPr>
            <p:cNvSpPr/>
            <p:nvPr/>
          </p:nvSpPr>
          <p:spPr>
            <a:xfrm>
              <a:off x="1082876" y="2021493"/>
              <a:ext cx="8128000" cy="887445"/>
            </a:xfrm>
            <a:custGeom>
              <a:avLst/>
              <a:gdLst>
                <a:gd name="connsiteX0" fmla="*/ 0 w 8128000"/>
                <a:gd name="connsiteY0" fmla="*/ 147910 h 887445"/>
                <a:gd name="connsiteX1" fmla="*/ 147910 w 8128000"/>
                <a:gd name="connsiteY1" fmla="*/ 0 h 887445"/>
                <a:gd name="connsiteX2" fmla="*/ 7980090 w 8128000"/>
                <a:gd name="connsiteY2" fmla="*/ 0 h 887445"/>
                <a:gd name="connsiteX3" fmla="*/ 8128000 w 8128000"/>
                <a:gd name="connsiteY3" fmla="*/ 147910 h 887445"/>
                <a:gd name="connsiteX4" fmla="*/ 8128000 w 8128000"/>
                <a:gd name="connsiteY4" fmla="*/ 739535 h 887445"/>
                <a:gd name="connsiteX5" fmla="*/ 7980090 w 8128000"/>
                <a:gd name="connsiteY5" fmla="*/ 887445 h 887445"/>
                <a:gd name="connsiteX6" fmla="*/ 147910 w 8128000"/>
                <a:gd name="connsiteY6" fmla="*/ 887445 h 887445"/>
                <a:gd name="connsiteX7" fmla="*/ 0 w 8128000"/>
                <a:gd name="connsiteY7" fmla="*/ 739535 h 887445"/>
                <a:gd name="connsiteX8" fmla="*/ 0 w 8128000"/>
                <a:gd name="connsiteY8" fmla="*/ 147910 h 88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887445">
                  <a:moveTo>
                    <a:pt x="0" y="147910"/>
                  </a:moveTo>
                  <a:cubicBezTo>
                    <a:pt x="0" y="66222"/>
                    <a:pt x="66222" y="0"/>
                    <a:pt x="147910" y="0"/>
                  </a:cubicBezTo>
                  <a:lnTo>
                    <a:pt x="7980090" y="0"/>
                  </a:lnTo>
                  <a:cubicBezTo>
                    <a:pt x="8061778" y="0"/>
                    <a:pt x="8128000" y="66222"/>
                    <a:pt x="8128000" y="147910"/>
                  </a:cubicBezTo>
                  <a:lnTo>
                    <a:pt x="8128000" y="739535"/>
                  </a:lnTo>
                  <a:cubicBezTo>
                    <a:pt x="8128000" y="821223"/>
                    <a:pt x="8061778" y="887445"/>
                    <a:pt x="7980090" y="887445"/>
                  </a:cubicBezTo>
                  <a:lnTo>
                    <a:pt x="147910" y="887445"/>
                  </a:lnTo>
                  <a:cubicBezTo>
                    <a:pt x="66222" y="887445"/>
                    <a:pt x="0" y="821223"/>
                    <a:pt x="0" y="739535"/>
                  </a:cubicBezTo>
                  <a:lnTo>
                    <a:pt x="0" y="147910"/>
                  </a:lnTo>
                  <a:close/>
                </a:path>
              </a:pathLst>
            </a:cu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291" tIns="184291" rIns="184291" bIns="184291" numCol="1" spcCol="1270" anchor="ctr" anchorCtr="0">
              <a:noAutofit/>
            </a:bodyPr>
            <a:lstStyle/>
            <a:p>
              <a:pPr marL="571500" lvl="0" indent="-571500" algn="l" defTabSz="1644650">
                <a:lnSpc>
                  <a:spcPct val="90000"/>
                </a:lnSpc>
                <a:spcBef>
                  <a:spcPct val="0"/>
                </a:spcBef>
                <a:spcAft>
                  <a:spcPct val="35000"/>
                </a:spcAft>
                <a:buClr>
                  <a:schemeClr val="bg1"/>
                </a:buClr>
                <a:buFont typeface="Tw Cen MT" panose="020B0602020104020603" pitchFamily="34" charset="0"/>
                <a:buChar char="»"/>
              </a:pPr>
              <a:r>
                <a:rPr lang="en-US" sz="3400" kern="1200" dirty="0"/>
                <a:t>DECIDE ON DATASETS FOR TREATMENT</a:t>
              </a:r>
            </a:p>
          </p:txBody>
        </p:sp>
        <p:sp>
          <p:nvSpPr>
            <p:cNvPr id="9" name="Freeform: Shape 8">
              <a:extLst>
                <a:ext uri="{FF2B5EF4-FFF2-40B4-BE49-F238E27FC236}">
                  <a16:creationId xmlns:a16="http://schemas.microsoft.com/office/drawing/2014/main" id="{41B74602-FB19-EE62-9E98-7804032582F6}"/>
                </a:ext>
              </a:extLst>
            </p:cNvPr>
            <p:cNvSpPr/>
            <p:nvPr/>
          </p:nvSpPr>
          <p:spPr>
            <a:xfrm>
              <a:off x="1082876" y="2908939"/>
              <a:ext cx="8128000" cy="612720"/>
            </a:xfrm>
            <a:custGeom>
              <a:avLst/>
              <a:gdLst>
                <a:gd name="connsiteX0" fmla="*/ 0 w 8128000"/>
                <a:gd name="connsiteY0" fmla="*/ 0 h 612720"/>
                <a:gd name="connsiteX1" fmla="*/ 8128000 w 8128000"/>
                <a:gd name="connsiteY1" fmla="*/ 0 h 612720"/>
                <a:gd name="connsiteX2" fmla="*/ 8128000 w 8128000"/>
                <a:gd name="connsiteY2" fmla="*/ 612720 h 612720"/>
                <a:gd name="connsiteX3" fmla="*/ 0 w 8128000"/>
                <a:gd name="connsiteY3" fmla="*/ 612720 h 612720"/>
                <a:gd name="connsiteX4" fmla="*/ 0 w 8128000"/>
                <a:gd name="connsiteY4" fmla="*/ 0 h 612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612720">
                  <a:moveTo>
                    <a:pt x="0" y="0"/>
                  </a:moveTo>
                  <a:lnTo>
                    <a:pt x="8128000" y="0"/>
                  </a:lnTo>
                  <a:lnTo>
                    <a:pt x="8128000" y="612720"/>
                  </a:lnTo>
                  <a:lnTo>
                    <a:pt x="0" y="6127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8064" tIns="46990" rIns="263144" bIns="46990" numCol="1" spcCol="1270" anchor="t" anchorCtr="0">
              <a:noAutofit/>
            </a:bodyPr>
            <a:lstStyle/>
            <a:p>
              <a:pPr marL="285750" lvl="1" indent="-285750" algn="l" defTabSz="1289050">
                <a:lnSpc>
                  <a:spcPct val="90000"/>
                </a:lnSpc>
                <a:spcBef>
                  <a:spcPct val="0"/>
                </a:spcBef>
                <a:spcAft>
                  <a:spcPct val="20000"/>
                </a:spcAft>
                <a:buChar char="•"/>
              </a:pPr>
              <a:endParaRPr lang="en-US" sz="2900" kern="1200" dirty="0"/>
            </a:p>
          </p:txBody>
        </p:sp>
        <p:sp>
          <p:nvSpPr>
            <p:cNvPr id="10" name="Freeform: Shape 9">
              <a:extLst>
                <a:ext uri="{FF2B5EF4-FFF2-40B4-BE49-F238E27FC236}">
                  <a16:creationId xmlns:a16="http://schemas.microsoft.com/office/drawing/2014/main" id="{3CF8F838-E317-5418-473C-CF2CCB272B07}"/>
                </a:ext>
              </a:extLst>
            </p:cNvPr>
            <p:cNvSpPr/>
            <p:nvPr/>
          </p:nvSpPr>
          <p:spPr>
            <a:xfrm>
              <a:off x="1082876" y="3521658"/>
              <a:ext cx="8128000" cy="887445"/>
            </a:xfrm>
            <a:custGeom>
              <a:avLst/>
              <a:gdLst>
                <a:gd name="connsiteX0" fmla="*/ 0 w 8128000"/>
                <a:gd name="connsiteY0" fmla="*/ 147910 h 887445"/>
                <a:gd name="connsiteX1" fmla="*/ 147910 w 8128000"/>
                <a:gd name="connsiteY1" fmla="*/ 0 h 887445"/>
                <a:gd name="connsiteX2" fmla="*/ 7980090 w 8128000"/>
                <a:gd name="connsiteY2" fmla="*/ 0 h 887445"/>
                <a:gd name="connsiteX3" fmla="*/ 8128000 w 8128000"/>
                <a:gd name="connsiteY3" fmla="*/ 147910 h 887445"/>
                <a:gd name="connsiteX4" fmla="*/ 8128000 w 8128000"/>
                <a:gd name="connsiteY4" fmla="*/ 739535 h 887445"/>
                <a:gd name="connsiteX5" fmla="*/ 7980090 w 8128000"/>
                <a:gd name="connsiteY5" fmla="*/ 887445 h 887445"/>
                <a:gd name="connsiteX6" fmla="*/ 147910 w 8128000"/>
                <a:gd name="connsiteY6" fmla="*/ 887445 h 887445"/>
                <a:gd name="connsiteX7" fmla="*/ 0 w 8128000"/>
                <a:gd name="connsiteY7" fmla="*/ 739535 h 887445"/>
                <a:gd name="connsiteX8" fmla="*/ 0 w 8128000"/>
                <a:gd name="connsiteY8" fmla="*/ 147910 h 88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887445">
                  <a:moveTo>
                    <a:pt x="0" y="147910"/>
                  </a:moveTo>
                  <a:cubicBezTo>
                    <a:pt x="0" y="66222"/>
                    <a:pt x="66222" y="0"/>
                    <a:pt x="147910" y="0"/>
                  </a:cubicBezTo>
                  <a:lnTo>
                    <a:pt x="7980090" y="0"/>
                  </a:lnTo>
                  <a:cubicBezTo>
                    <a:pt x="8061778" y="0"/>
                    <a:pt x="8128000" y="66222"/>
                    <a:pt x="8128000" y="147910"/>
                  </a:cubicBezTo>
                  <a:lnTo>
                    <a:pt x="8128000" y="739535"/>
                  </a:lnTo>
                  <a:cubicBezTo>
                    <a:pt x="8128000" y="821223"/>
                    <a:pt x="8061778" y="887445"/>
                    <a:pt x="7980090" y="887445"/>
                  </a:cubicBezTo>
                  <a:lnTo>
                    <a:pt x="147910" y="887445"/>
                  </a:lnTo>
                  <a:cubicBezTo>
                    <a:pt x="66222" y="887445"/>
                    <a:pt x="0" y="821223"/>
                    <a:pt x="0" y="739535"/>
                  </a:cubicBezTo>
                  <a:lnTo>
                    <a:pt x="0" y="147910"/>
                  </a:lnTo>
                  <a:close/>
                </a:path>
              </a:pathLst>
            </a:cu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291" tIns="184291" rIns="184291" bIns="184291" numCol="1" spcCol="1270" anchor="ctr" anchorCtr="0">
              <a:noAutofit/>
            </a:bodyPr>
            <a:lstStyle/>
            <a:p>
              <a:pPr marL="571500" lvl="0" indent="-571500" algn="l" defTabSz="1644650">
                <a:lnSpc>
                  <a:spcPct val="90000"/>
                </a:lnSpc>
                <a:spcBef>
                  <a:spcPct val="0"/>
                </a:spcBef>
                <a:spcAft>
                  <a:spcPct val="35000"/>
                </a:spcAft>
                <a:buClr>
                  <a:schemeClr val="bg1"/>
                </a:buClr>
                <a:buFont typeface="Tw Cen MT" panose="020B0602020104020603" pitchFamily="34" charset="0"/>
                <a:buChar char="»"/>
              </a:pPr>
              <a:r>
                <a:rPr lang="en-US" sz="3400" kern="1200" dirty="0"/>
                <a:t>IMPLEMENT MITIGATION SOLUTIONS</a:t>
              </a:r>
            </a:p>
          </p:txBody>
        </p:sp>
        <p:sp>
          <p:nvSpPr>
            <p:cNvPr id="11" name="Freeform: Shape 10">
              <a:extLst>
                <a:ext uri="{FF2B5EF4-FFF2-40B4-BE49-F238E27FC236}">
                  <a16:creationId xmlns:a16="http://schemas.microsoft.com/office/drawing/2014/main" id="{09275906-3595-65B6-0FD8-68BB49C381FB}"/>
                </a:ext>
              </a:extLst>
            </p:cNvPr>
            <p:cNvSpPr/>
            <p:nvPr/>
          </p:nvSpPr>
          <p:spPr>
            <a:xfrm>
              <a:off x="1082876" y="4409104"/>
              <a:ext cx="8128000" cy="612720"/>
            </a:xfrm>
            <a:custGeom>
              <a:avLst/>
              <a:gdLst>
                <a:gd name="connsiteX0" fmla="*/ 0 w 8128000"/>
                <a:gd name="connsiteY0" fmla="*/ 0 h 612720"/>
                <a:gd name="connsiteX1" fmla="*/ 8128000 w 8128000"/>
                <a:gd name="connsiteY1" fmla="*/ 0 h 612720"/>
                <a:gd name="connsiteX2" fmla="*/ 8128000 w 8128000"/>
                <a:gd name="connsiteY2" fmla="*/ 612720 h 612720"/>
                <a:gd name="connsiteX3" fmla="*/ 0 w 8128000"/>
                <a:gd name="connsiteY3" fmla="*/ 612720 h 612720"/>
                <a:gd name="connsiteX4" fmla="*/ 0 w 8128000"/>
                <a:gd name="connsiteY4" fmla="*/ 0 h 612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612720">
                  <a:moveTo>
                    <a:pt x="0" y="0"/>
                  </a:moveTo>
                  <a:lnTo>
                    <a:pt x="8128000" y="0"/>
                  </a:lnTo>
                  <a:lnTo>
                    <a:pt x="8128000" y="612720"/>
                  </a:lnTo>
                  <a:lnTo>
                    <a:pt x="0" y="6127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8064" tIns="46990" rIns="263144" bIns="46990" numCol="1" spcCol="1270" anchor="t" anchorCtr="0">
              <a:noAutofit/>
            </a:bodyPr>
            <a:lstStyle/>
            <a:p>
              <a:pPr marL="285750" lvl="1" indent="-285750" algn="l" defTabSz="1289050">
                <a:lnSpc>
                  <a:spcPct val="90000"/>
                </a:lnSpc>
                <a:spcBef>
                  <a:spcPct val="0"/>
                </a:spcBef>
                <a:spcAft>
                  <a:spcPct val="20000"/>
                </a:spcAft>
                <a:buChar char="•"/>
              </a:pPr>
              <a:endParaRPr lang="en-US" sz="2900" kern="1200" dirty="0"/>
            </a:p>
          </p:txBody>
        </p:sp>
        <p:sp>
          <p:nvSpPr>
            <p:cNvPr id="16" name="Freeform: Shape 15">
              <a:extLst>
                <a:ext uri="{FF2B5EF4-FFF2-40B4-BE49-F238E27FC236}">
                  <a16:creationId xmlns:a16="http://schemas.microsoft.com/office/drawing/2014/main" id="{07CDE2CF-EA64-CA68-C60D-340AA2099CF8}"/>
                </a:ext>
              </a:extLst>
            </p:cNvPr>
            <p:cNvSpPr/>
            <p:nvPr/>
          </p:nvSpPr>
          <p:spPr>
            <a:xfrm>
              <a:off x="1082876" y="5021824"/>
              <a:ext cx="8128000" cy="887445"/>
            </a:xfrm>
            <a:custGeom>
              <a:avLst/>
              <a:gdLst>
                <a:gd name="connsiteX0" fmla="*/ 0 w 8128000"/>
                <a:gd name="connsiteY0" fmla="*/ 147910 h 887445"/>
                <a:gd name="connsiteX1" fmla="*/ 147910 w 8128000"/>
                <a:gd name="connsiteY1" fmla="*/ 0 h 887445"/>
                <a:gd name="connsiteX2" fmla="*/ 7980090 w 8128000"/>
                <a:gd name="connsiteY2" fmla="*/ 0 h 887445"/>
                <a:gd name="connsiteX3" fmla="*/ 8128000 w 8128000"/>
                <a:gd name="connsiteY3" fmla="*/ 147910 h 887445"/>
                <a:gd name="connsiteX4" fmla="*/ 8128000 w 8128000"/>
                <a:gd name="connsiteY4" fmla="*/ 739535 h 887445"/>
                <a:gd name="connsiteX5" fmla="*/ 7980090 w 8128000"/>
                <a:gd name="connsiteY5" fmla="*/ 887445 h 887445"/>
                <a:gd name="connsiteX6" fmla="*/ 147910 w 8128000"/>
                <a:gd name="connsiteY6" fmla="*/ 887445 h 887445"/>
                <a:gd name="connsiteX7" fmla="*/ 0 w 8128000"/>
                <a:gd name="connsiteY7" fmla="*/ 739535 h 887445"/>
                <a:gd name="connsiteX8" fmla="*/ 0 w 8128000"/>
                <a:gd name="connsiteY8" fmla="*/ 147910 h 88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887445">
                  <a:moveTo>
                    <a:pt x="0" y="147910"/>
                  </a:moveTo>
                  <a:cubicBezTo>
                    <a:pt x="0" y="66222"/>
                    <a:pt x="66222" y="0"/>
                    <a:pt x="147910" y="0"/>
                  </a:cubicBezTo>
                  <a:lnTo>
                    <a:pt x="7980090" y="0"/>
                  </a:lnTo>
                  <a:cubicBezTo>
                    <a:pt x="8061778" y="0"/>
                    <a:pt x="8128000" y="66222"/>
                    <a:pt x="8128000" y="147910"/>
                  </a:cubicBezTo>
                  <a:lnTo>
                    <a:pt x="8128000" y="739535"/>
                  </a:lnTo>
                  <a:cubicBezTo>
                    <a:pt x="8128000" y="821223"/>
                    <a:pt x="8061778" y="887445"/>
                    <a:pt x="7980090" y="887445"/>
                  </a:cubicBezTo>
                  <a:lnTo>
                    <a:pt x="147910" y="887445"/>
                  </a:lnTo>
                  <a:cubicBezTo>
                    <a:pt x="66222" y="887445"/>
                    <a:pt x="0" y="821223"/>
                    <a:pt x="0" y="739535"/>
                  </a:cubicBezTo>
                  <a:lnTo>
                    <a:pt x="0" y="147910"/>
                  </a:lnTo>
                  <a:close/>
                </a:path>
              </a:pathLst>
            </a:cu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291" tIns="184291" rIns="184291" bIns="184291" numCol="1" spcCol="1270" anchor="ctr" anchorCtr="0">
              <a:noAutofit/>
            </a:bodyPr>
            <a:lstStyle/>
            <a:p>
              <a:pPr marL="571500" indent="-571500" defTabSz="1644650">
                <a:lnSpc>
                  <a:spcPct val="90000"/>
                </a:lnSpc>
                <a:spcBef>
                  <a:spcPct val="0"/>
                </a:spcBef>
                <a:spcAft>
                  <a:spcPct val="35000"/>
                </a:spcAft>
                <a:buClr>
                  <a:schemeClr val="bg1"/>
                </a:buClr>
                <a:buFont typeface="Tw Cen MT" panose="020B0602020104020603" pitchFamily="34" charset="0"/>
                <a:buChar char="»"/>
              </a:pPr>
              <a:r>
                <a:rPr lang="en-US" sz="3400" dirty="0"/>
                <a:t>UPLOAD TO PUBLIC-FACING WEBSITE</a:t>
              </a:r>
              <a:endParaRPr lang="en-US" sz="3400" kern="1200" dirty="0"/>
            </a:p>
          </p:txBody>
        </p:sp>
      </p:grpSp>
      <p:sp>
        <p:nvSpPr>
          <p:cNvPr id="17" name="TextBox 16">
            <a:extLst>
              <a:ext uri="{FF2B5EF4-FFF2-40B4-BE49-F238E27FC236}">
                <a16:creationId xmlns:a16="http://schemas.microsoft.com/office/drawing/2014/main" id="{941125EC-E5EB-2AFC-B62B-1EE0316E0B8A}"/>
              </a:ext>
            </a:extLst>
          </p:cNvPr>
          <p:cNvSpPr txBox="1"/>
          <p:nvPr/>
        </p:nvSpPr>
        <p:spPr>
          <a:xfrm>
            <a:off x="143227" y="6437359"/>
            <a:ext cx="472234" cy="369332"/>
          </a:xfrm>
          <a:prstGeom prst="rect">
            <a:avLst/>
          </a:prstGeom>
          <a:noFill/>
        </p:spPr>
        <p:txBody>
          <a:bodyPr wrap="square" rtlCol="0">
            <a:spAutoFit/>
          </a:bodyPr>
          <a:lstStyle/>
          <a:p>
            <a:r>
              <a:rPr lang="en-US" dirty="0">
                <a:solidFill>
                  <a:schemeClr val="tx1">
                    <a:lumMod val="50000"/>
                    <a:lumOff val="50000"/>
                  </a:schemeClr>
                </a:solidFill>
              </a:rPr>
              <a:t>25</a:t>
            </a:r>
          </a:p>
        </p:txBody>
      </p:sp>
    </p:spTree>
    <p:extLst>
      <p:ext uri="{BB962C8B-B14F-4D97-AF65-F5344CB8AC3E}">
        <p14:creationId xmlns:p14="http://schemas.microsoft.com/office/powerpoint/2010/main" val="1491096081"/>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book&#10;&#10;Description automatically generated">
            <a:extLst>
              <a:ext uri="{FF2B5EF4-FFF2-40B4-BE49-F238E27FC236}">
                <a16:creationId xmlns:a16="http://schemas.microsoft.com/office/drawing/2014/main" id="{DFA2C21B-2ED1-604F-7429-FF485D8D9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533" y="898569"/>
            <a:ext cx="4087707" cy="4316245"/>
          </a:xfrm>
          <a:prstGeom prst="rect">
            <a:avLst/>
          </a:prstGeom>
        </p:spPr>
      </p:pic>
      <p:sp>
        <p:nvSpPr>
          <p:cNvPr id="8" name="TextBox 7">
            <a:extLst>
              <a:ext uri="{FF2B5EF4-FFF2-40B4-BE49-F238E27FC236}">
                <a16:creationId xmlns:a16="http://schemas.microsoft.com/office/drawing/2014/main" id="{F6C6FF77-61A0-9C3D-EF03-EC55725E49D9}"/>
              </a:ext>
            </a:extLst>
          </p:cNvPr>
          <p:cNvSpPr txBox="1"/>
          <p:nvPr/>
        </p:nvSpPr>
        <p:spPr>
          <a:xfrm>
            <a:off x="941493" y="5299245"/>
            <a:ext cx="10610427" cy="615553"/>
          </a:xfrm>
          <a:prstGeom prst="rect">
            <a:avLst/>
          </a:prstGeom>
          <a:noFill/>
        </p:spPr>
        <p:txBody>
          <a:bodyPr wrap="square" rtlCol="0">
            <a:spAutoFit/>
          </a:bodyPr>
          <a:lstStyle/>
          <a:p>
            <a:pPr algn="l"/>
            <a:r>
              <a:rPr lang="en-US" sz="3400" dirty="0"/>
              <a:t>Johann Peter Gustav Lejeune Dirichlet (</a:t>
            </a:r>
            <a:r>
              <a:rPr lang="en-US" sz="3400" b="0" i="0" dirty="0">
                <a:solidFill>
                  <a:srgbClr val="202124"/>
                </a:solidFill>
                <a:effectLst/>
                <a:latin typeface="Roboto" panose="02000000000000000000" pitchFamily="2" charset="0"/>
              </a:rPr>
              <a:t>1805 – 1859)</a:t>
            </a:r>
          </a:p>
        </p:txBody>
      </p:sp>
    </p:spTree>
    <p:extLst>
      <p:ext uri="{BB962C8B-B14F-4D97-AF65-F5344CB8AC3E}">
        <p14:creationId xmlns:p14="http://schemas.microsoft.com/office/powerpoint/2010/main" val="2580753785"/>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ECBD4E-39A6-D07D-0449-2DD0A9D48EC4}"/>
              </a:ext>
            </a:extLst>
          </p:cNvPr>
          <p:cNvSpPr>
            <a:spLocks noGrp="1"/>
          </p:cNvSpPr>
          <p:nvPr>
            <p:ph type="title"/>
          </p:nvPr>
        </p:nvSpPr>
        <p:spPr/>
        <p:txBody>
          <a:bodyPr/>
          <a:lstStyle/>
          <a:p>
            <a:pPr algn="ctr"/>
            <a:r>
              <a:rPr lang="en-US" sz="5400" dirty="0"/>
              <a:t>Thank you for your attention.</a:t>
            </a:r>
            <a:br>
              <a:rPr lang="en-US" sz="5400" dirty="0"/>
            </a:br>
            <a:br>
              <a:rPr lang="en-US" sz="5400" dirty="0"/>
            </a:br>
            <a:r>
              <a:rPr lang="en-US" sz="5400" dirty="0"/>
              <a:t>Questions?</a:t>
            </a:r>
            <a:endParaRPr lang="en-US" dirty="0"/>
          </a:p>
        </p:txBody>
      </p:sp>
    </p:spTree>
    <p:extLst>
      <p:ext uri="{BB962C8B-B14F-4D97-AF65-F5344CB8AC3E}">
        <p14:creationId xmlns:p14="http://schemas.microsoft.com/office/powerpoint/2010/main" val="138388229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7F439-100F-FCE8-4E07-C30B7D1A54AD}"/>
              </a:ext>
            </a:extLst>
          </p:cNvPr>
          <p:cNvSpPr>
            <a:spLocks noGrp="1"/>
          </p:cNvSpPr>
          <p:nvPr>
            <p:ph type="title"/>
          </p:nvPr>
        </p:nvSpPr>
        <p:spPr>
          <a:xfrm>
            <a:off x="1" y="22301"/>
            <a:ext cx="12191999" cy="914400"/>
          </a:xfrm>
        </p:spPr>
        <p:txBody>
          <a:bodyPr>
            <a:normAutofit/>
          </a:bodyPr>
          <a:lstStyle/>
          <a:p>
            <a:pPr algn="ctr"/>
            <a:r>
              <a:rPr lang="en-US" b="1" dirty="0">
                <a:solidFill>
                  <a:schemeClr val="accent4"/>
                </a:solidFill>
                <a:latin typeface="+mn-lt"/>
              </a:rPr>
              <a:t>TALK ROADMAP </a:t>
            </a:r>
          </a:p>
        </p:txBody>
      </p:sp>
      <p:graphicFrame>
        <p:nvGraphicFramePr>
          <p:cNvPr id="47" name="Content Placeholder 2">
            <a:extLst>
              <a:ext uri="{FF2B5EF4-FFF2-40B4-BE49-F238E27FC236}">
                <a16:creationId xmlns:a16="http://schemas.microsoft.com/office/drawing/2014/main" id="{77BA6068-F1D4-5686-472A-87AD199E0AAD}"/>
              </a:ext>
            </a:extLst>
          </p:cNvPr>
          <p:cNvGraphicFramePr>
            <a:graphicFrameLocks noGrp="1"/>
          </p:cNvGraphicFramePr>
          <p:nvPr>
            <p:ph idx="1"/>
            <p:extLst>
              <p:ext uri="{D42A27DB-BD31-4B8C-83A1-F6EECF244321}">
                <p14:modId xmlns:p14="http://schemas.microsoft.com/office/powerpoint/2010/main" val="2202233220"/>
              </p:ext>
            </p:extLst>
          </p:nvPr>
        </p:nvGraphicFramePr>
        <p:xfrm>
          <a:off x="647700" y="1751435"/>
          <a:ext cx="10896600" cy="3355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1D0EDD4-5F20-5076-F132-C79452C130EC}"/>
              </a:ext>
            </a:extLst>
          </p:cNvPr>
          <p:cNvSpPr txBox="1"/>
          <p:nvPr/>
        </p:nvSpPr>
        <p:spPr>
          <a:xfrm>
            <a:off x="143227" y="6437359"/>
            <a:ext cx="472234" cy="369332"/>
          </a:xfrm>
          <a:prstGeom prst="rect">
            <a:avLst/>
          </a:prstGeom>
          <a:noFill/>
        </p:spPr>
        <p:txBody>
          <a:bodyPr wrap="square" rtlCol="0">
            <a:spAutoFit/>
          </a:bodyPr>
          <a:lstStyle/>
          <a:p>
            <a:r>
              <a:rPr lang="en-US" dirty="0">
                <a:solidFill>
                  <a:schemeClr val="tx1">
                    <a:lumMod val="50000"/>
                    <a:lumOff val="50000"/>
                  </a:schemeClr>
                </a:solidFill>
              </a:rPr>
              <a:t>3</a:t>
            </a:r>
          </a:p>
        </p:txBody>
      </p:sp>
    </p:spTree>
    <p:extLst>
      <p:ext uri="{BB962C8B-B14F-4D97-AF65-F5344CB8AC3E}">
        <p14:creationId xmlns:p14="http://schemas.microsoft.com/office/powerpoint/2010/main" val="22730592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B279EC9-FB7C-87C8-F03B-60AB20AFB44E}"/>
              </a:ext>
            </a:extLst>
          </p:cNvPr>
          <p:cNvSpPr>
            <a:spLocks noGrp="1"/>
          </p:cNvSpPr>
          <p:nvPr>
            <p:ph idx="1"/>
          </p:nvPr>
        </p:nvSpPr>
        <p:spPr>
          <a:xfrm>
            <a:off x="646176" y="1751076"/>
            <a:ext cx="10899648" cy="3355848"/>
          </a:xfrm>
          <a:solidFill>
            <a:schemeClr val="accent1"/>
          </a:solidFill>
          <a:ln>
            <a:solidFill>
              <a:schemeClr val="accent1"/>
            </a:solidFill>
          </a:ln>
        </p:spPr>
        <p:txBody>
          <a:bodyPr/>
          <a:lstStyle/>
          <a:p>
            <a:pPr marL="914400" lvl="0" indent="0">
              <a:buNone/>
            </a:pPr>
            <a:endParaRPr lang="en-US" sz="1000" b="1" dirty="0">
              <a:solidFill>
                <a:schemeClr val="bg1"/>
              </a:solidFill>
            </a:endParaRPr>
          </a:p>
          <a:p>
            <a:pPr marL="468313" lvl="0" indent="0">
              <a:buNone/>
            </a:pPr>
            <a:r>
              <a:rPr lang="en-US" sz="6000" b="1" dirty="0">
                <a:solidFill>
                  <a:schemeClr val="bg1"/>
                </a:solidFill>
              </a:rPr>
              <a:t>01</a:t>
            </a:r>
          </a:p>
          <a:p>
            <a:pPr marL="914400" lvl="0" indent="0">
              <a:buNone/>
            </a:pPr>
            <a:endParaRPr lang="en-US" sz="2000" b="1" dirty="0">
              <a:solidFill>
                <a:schemeClr val="bg1"/>
              </a:solidFill>
            </a:endParaRPr>
          </a:p>
          <a:p>
            <a:pPr marL="468313" lvl="0" indent="0">
              <a:buNone/>
            </a:pPr>
            <a:r>
              <a:rPr lang="en-US" sz="5000" b="1" dirty="0">
                <a:solidFill>
                  <a:schemeClr val="bg1"/>
                </a:solidFill>
              </a:rPr>
              <a:t>BACKGROUND</a:t>
            </a:r>
            <a:r>
              <a:rPr lang="en-US" sz="4800" dirty="0">
                <a:solidFill>
                  <a:schemeClr val="bg1"/>
                </a:solidFill>
              </a:rPr>
              <a:t>	</a:t>
            </a:r>
          </a:p>
        </p:txBody>
      </p:sp>
      <p:pic>
        <p:nvPicPr>
          <p:cNvPr id="2" name="Graphic 1" descr="Chevron arrows with solid fill">
            <a:extLst>
              <a:ext uri="{FF2B5EF4-FFF2-40B4-BE49-F238E27FC236}">
                <a16:creationId xmlns:a16="http://schemas.microsoft.com/office/drawing/2014/main" id="{95BFEC94-3CE8-0C20-149B-94C69FD170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9034" y="3289075"/>
            <a:ext cx="914400" cy="914400"/>
          </a:xfrm>
          <a:prstGeom prst="rect">
            <a:avLst/>
          </a:prstGeom>
        </p:spPr>
      </p:pic>
    </p:spTree>
    <p:extLst>
      <p:ext uri="{BB962C8B-B14F-4D97-AF65-F5344CB8AC3E}">
        <p14:creationId xmlns:p14="http://schemas.microsoft.com/office/powerpoint/2010/main" val="420759286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B702F1E-2822-81EF-4BEE-F7CD40825B9F}"/>
              </a:ext>
            </a:extLst>
          </p:cNvPr>
          <p:cNvSpPr>
            <a:spLocks noGrp="1"/>
          </p:cNvSpPr>
          <p:nvPr>
            <p:ph type="title"/>
          </p:nvPr>
        </p:nvSpPr>
        <p:spPr>
          <a:xfrm>
            <a:off x="0" y="-4076"/>
            <a:ext cx="12192000" cy="914400"/>
          </a:xfrm>
        </p:spPr>
        <p:txBody>
          <a:bodyPr>
            <a:normAutofit/>
          </a:bodyPr>
          <a:lstStyle/>
          <a:p>
            <a:pPr algn="ctr"/>
            <a:r>
              <a:rPr lang="en-US" b="1" kern="1200" dirty="0">
                <a:solidFill>
                  <a:schemeClr val="accent4"/>
                </a:solidFill>
                <a:latin typeface="+mn-lt"/>
                <a:ea typeface="+mj-ea"/>
                <a:cs typeface="+mj-cs"/>
              </a:rPr>
              <a:t>PUBLIC-USE DATA: USEFULNESS AND CHALLENGES</a:t>
            </a:r>
            <a:endParaRPr lang="en-US" dirty="0">
              <a:solidFill>
                <a:schemeClr val="accent4"/>
              </a:solidFill>
              <a:latin typeface="+mn-lt"/>
            </a:endParaRPr>
          </a:p>
        </p:txBody>
      </p:sp>
      <p:graphicFrame>
        <p:nvGraphicFramePr>
          <p:cNvPr id="5" name="Diagram 4">
            <a:extLst>
              <a:ext uri="{FF2B5EF4-FFF2-40B4-BE49-F238E27FC236}">
                <a16:creationId xmlns:a16="http://schemas.microsoft.com/office/drawing/2014/main" id="{F276FA23-9D38-7F0C-D181-8D266DCEDCB5}"/>
              </a:ext>
            </a:extLst>
          </p:cNvPr>
          <p:cNvGraphicFramePr/>
          <p:nvPr>
            <p:extLst>
              <p:ext uri="{D42A27DB-BD31-4B8C-83A1-F6EECF244321}">
                <p14:modId xmlns:p14="http://schemas.microsoft.com/office/powerpoint/2010/main" val="2777803026"/>
              </p:ext>
            </p:extLst>
          </p:nvPr>
        </p:nvGraphicFramePr>
        <p:xfrm>
          <a:off x="615461" y="1377461"/>
          <a:ext cx="10961077" cy="4103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89E50E81-9060-C1B2-46EB-600FCF916A54}"/>
              </a:ext>
            </a:extLst>
          </p:cNvPr>
          <p:cNvSpPr txBox="1"/>
          <p:nvPr/>
        </p:nvSpPr>
        <p:spPr>
          <a:xfrm>
            <a:off x="143227" y="6437359"/>
            <a:ext cx="472234" cy="369332"/>
          </a:xfrm>
          <a:prstGeom prst="rect">
            <a:avLst/>
          </a:prstGeom>
          <a:noFill/>
        </p:spPr>
        <p:txBody>
          <a:bodyPr wrap="square" rtlCol="0">
            <a:spAutoFit/>
          </a:bodyPr>
          <a:lstStyle/>
          <a:p>
            <a:r>
              <a:rPr lang="en-US" dirty="0">
                <a:solidFill>
                  <a:schemeClr val="tx1">
                    <a:lumMod val="50000"/>
                    <a:lumOff val="50000"/>
                  </a:schemeClr>
                </a:solidFill>
              </a:rPr>
              <a:t>5</a:t>
            </a:r>
          </a:p>
        </p:txBody>
      </p:sp>
    </p:spTree>
    <p:extLst>
      <p:ext uri="{BB962C8B-B14F-4D97-AF65-F5344CB8AC3E}">
        <p14:creationId xmlns:p14="http://schemas.microsoft.com/office/powerpoint/2010/main" val="26682290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B702F1E-2822-81EF-4BEE-F7CD40825B9F}"/>
              </a:ext>
            </a:extLst>
          </p:cNvPr>
          <p:cNvSpPr>
            <a:spLocks noGrp="1"/>
          </p:cNvSpPr>
          <p:nvPr>
            <p:ph type="title"/>
          </p:nvPr>
        </p:nvSpPr>
        <p:spPr>
          <a:xfrm>
            <a:off x="0" y="27883"/>
            <a:ext cx="12192000" cy="914400"/>
          </a:xfrm>
        </p:spPr>
        <p:txBody>
          <a:bodyPr>
            <a:normAutofit/>
          </a:bodyPr>
          <a:lstStyle/>
          <a:p>
            <a:pPr algn="ctr"/>
            <a:r>
              <a:rPr lang="en-US" b="1" dirty="0">
                <a:solidFill>
                  <a:schemeClr val="accent4"/>
                </a:solidFill>
                <a:latin typeface="+mn-lt"/>
              </a:rPr>
              <a:t>PROJECT OBJECTIVES</a:t>
            </a:r>
            <a:endParaRPr lang="en-US" dirty="0">
              <a:solidFill>
                <a:schemeClr val="accent4"/>
              </a:solidFill>
              <a:latin typeface="+mn-lt"/>
            </a:endParaRPr>
          </a:p>
        </p:txBody>
      </p:sp>
      <p:sp>
        <p:nvSpPr>
          <p:cNvPr id="3" name="Content Placeholder 2">
            <a:extLst>
              <a:ext uri="{FF2B5EF4-FFF2-40B4-BE49-F238E27FC236}">
                <a16:creationId xmlns:a16="http://schemas.microsoft.com/office/drawing/2014/main" id="{6B61FF6E-1BDE-D59A-B0DE-50638BFCB3B8}"/>
              </a:ext>
            </a:extLst>
          </p:cNvPr>
          <p:cNvSpPr>
            <a:spLocks noGrp="1"/>
          </p:cNvSpPr>
          <p:nvPr>
            <p:ph idx="1"/>
          </p:nvPr>
        </p:nvSpPr>
        <p:spPr>
          <a:xfrm>
            <a:off x="306572" y="1170134"/>
            <a:ext cx="11578856" cy="590093"/>
          </a:xfrm>
        </p:spPr>
        <p:txBody>
          <a:bodyPr>
            <a:normAutofit/>
          </a:bodyPr>
          <a:lstStyle/>
          <a:p>
            <a:pPr marL="693738" indent="-457200">
              <a:buClr>
                <a:schemeClr val="accent1"/>
              </a:buClr>
              <a:buFont typeface="Tw Cen MT" panose="020B0602020104020603" pitchFamily="34" charset="0"/>
              <a:buChar char="»"/>
            </a:pPr>
            <a:r>
              <a:rPr lang="en-US" sz="3600" dirty="0"/>
              <a:t>Systematic methods to:</a:t>
            </a:r>
          </a:p>
          <a:p>
            <a:pPr marL="693738" indent="-457200">
              <a:buClr>
                <a:schemeClr val="accent4"/>
              </a:buClr>
              <a:buFont typeface="Tw Cen MT" panose="020B0602020104020603" pitchFamily="34" charset="0"/>
              <a:buChar char="»"/>
            </a:pPr>
            <a:endParaRPr lang="en-US" sz="1100" dirty="0"/>
          </a:p>
          <a:p>
            <a:pPr marL="0" indent="0">
              <a:buNone/>
            </a:pPr>
            <a:endParaRPr lang="en-US" sz="3600" dirty="0"/>
          </a:p>
        </p:txBody>
      </p:sp>
      <p:grpSp>
        <p:nvGrpSpPr>
          <p:cNvPr id="13" name="Group 12">
            <a:extLst>
              <a:ext uri="{FF2B5EF4-FFF2-40B4-BE49-F238E27FC236}">
                <a16:creationId xmlns:a16="http://schemas.microsoft.com/office/drawing/2014/main" id="{5585EA66-1F6B-0F1E-B021-5606E321E101}"/>
              </a:ext>
            </a:extLst>
          </p:cNvPr>
          <p:cNvGrpSpPr/>
          <p:nvPr/>
        </p:nvGrpSpPr>
        <p:grpSpPr>
          <a:xfrm>
            <a:off x="9328731" y="2572180"/>
            <a:ext cx="2743200" cy="2743200"/>
            <a:chOff x="8466078" y="2394775"/>
            <a:chExt cx="3328988" cy="3328988"/>
          </a:xfrm>
        </p:grpSpPr>
        <p:sp>
          <p:nvSpPr>
            <p:cNvPr id="14" name="Freeform 5">
              <a:extLst>
                <a:ext uri="{FF2B5EF4-FFF2-40B4-BE49-F238E27FC236}">
                  <a16:creationId xmlns:a16="http://schemas.microsoft.com/office/drawing/2014/main" id="{914C7632-5B0D-C4B8-F307-83F23B55F1D8}"/>
                </a:ext>
              </a:extLst>
            </p:cNvPr>
            <p:cNvSpPr>
              <a:spLocks noEditPoints="1"/>
            </p:cNvSpPr>
            <p:nvPr/>
          </p:nvSpPr>
          <p:spPr bwMode="auto">
            <a:xfrm>
              <a:off x="8466078" y="2394775"/>
              <a:ext cx="3328988" cy="3328988"/>
            </a:xfrm>
            <a:custGeom>
              <a:avLst/>
              <a:gdLst>
                <a:gd name="T0" fmla="*/ 1997 w 2048"/>
                <a:gd name="T1" fmla="*/ 390 h 2048"/>
                <a:gd name="T2" fmla="*/ 1960 w 2048"/>
                <a:gd name="T3" fmla="*/ 288 h 2048"/>
                <a:gd name="T4" fmla="*/ 1760 w 2048"/>
                <a:gd name="T5" fmla="*/ 88 h 2048"/>
                <a:gd name="T6" fmla="*/ 1658 w 2048"/>
                <a:gd name="T7" fmla="*/ 51 h 2048"/>
                <a:gd name="T8" fmla="*/ 1024 w 2048"/>
                <a:gd name="T9" fmla="*/ 0 h 2048"/>
                <a:gd name="T10" fmla="*/ 0 w 2048"/>
                <a:gd name="T11" fmla="*/ 1024 h 2048"/>
                <a:gd name="T12" fmla="*/ 1024 w 2048"/>
                <a:gd name="T13" fmla="*/ 2048 h 2048"/>
                <a:gd name="T14" fmla="*/ 2048 w 2048"/>
                <a:gd name="T15" fmla="*/ 1024 h 2048"/>
                <a:gd name="T16" fmla="*/ 1660 w 2048"/>
                <a:gd name="T17" fmla="*/ 333 h 2048"/>
                <a:gd name="T18" fmla="*/ 1821 w 2048"/>
                <a:gd name="T19" fmla="*/ 397 h 2048"/>
                <a:gd name="T20" fmla="*/ 1521 w 2048"/>
                <a:gd name="T21" fmla="*/ 527 h 2048"/>
                <a:gd name="T22" fmla="*/ 1651 w 2048"/>
                <a:gd name="T23" fmla="*/ 227 h 2048"/>
                <a:gd name="T24" fmla="*/ 1228 w 2048"/>
                <a:gd name="T25" fmla="*/ 1024 h 2048"/>
                <a:gd name="T26" fmla="*/ 820 w 2048"/>
                <a:gd name="T27" fmla="*/ 1024 h 2048"/>
                <a:gd name="T28" fmla="*/ 1119 w 2048"/>
                <a:gd name="T29" fmla="*/ 844 h 2048"/>
                <a:gd name="T30" fmla="*/ 982 w 2048"/>
                <a:gd name="T31" fmla="*/ 1066 h 2048"/>
                <a:gd name="T32" fmla="*/ 1066 w 2048"/>
                <a:gd name="T33" fmla="*/ 1066 h 2048"/>
                <a:gd name="T34" fmla="*/ 1228 w 2048"/>
                <a:gd name="T35" fmla="*/ 1024 h 2048"/>
                <a:gd name="T36" fmla="*/ 1024 w 2048"/>
                <a:gd name="T37" fmla="*/ 700 h 2048"/>
                <a:gd name="T38" fmla="*/ 1024 w 2048"/>
                <a:gd name="T39" fmla="*/ 1348 h 2048"/>
                <a:gd name="T40" fmla="*/ 1291 w 2048"/>
                <a:gd name="T41" fmla="*/ 841 h 2048"/>
                <a:gd name="T42" fmla="*/ 1588 w 2048"/>
                <a:gd name="T43" fmla="*/ 1024 h 2048"/>
                <a:gd name="T44" fmla="*/ 460 w 2048"/>
                <a:gd name="T45" fmla="*/ 1024 h 2048"/>
                <a:gd name="T46" fmla="*/ 1378 w 2048"/>
                <a:gd name="T47" fmla="*/ 585 h 2048"/>
                <a:gd name="T48" fmla="*/ 1663 w 2048"/>
                <a:gd name="T49" fmla="*/ 1663 h 2048"/>
                <a:gd name="T50" fmla="*/ 385 w 2048"/>
                <a:gd name="T51" fmla="*/ 1663 h 2048"/>
                <a:gd name="T52" fmla="*/ 385 w 2048"/>
                <a:gd name="T53" fmla="*/ 385 h 2048"/>
                <a:gd name="T54" fmla="*/ 1471 w 2048"/>
                <a:gd name="T55" fmla="*/ 238 h 2048"/>
                <a:gd name="T56" fmla="*/ 1385 w 2048"/>
                <a:gd name="T57" fmla="*/ 346 h 2048"/>
                <a:gd name="T58" fmla="*/ 1394 w 2048"/>
                <a:gd name="T59" fmla="*/ 449 h 2048"/>
                <a:gd name="T60" fmla="*/ 340 w 2048"/>
                <a:gd name="T61" fmla="*/ 1024 h 2048"/>
                <a:gd name="T62" fmla="*/ 1708 w 2048"/>
                <a:gd name="T63" fmla="*/ 1024 h 2048"/>
                <a:gd name="T64" fmla="*/ 1695 w 2048"/>
                <a:gd name="T65" fmla="*/ 662 h 2048"/>
                <a:gd name="T66" fmla="*/ 1701 w 2048"/>
                <a:gd name="T67" fmla="*/ 663 h 2048"/>
                <a:gd name="T68" fmla="*/ 1707 w 2048"/>
                <a:gd name="T69" fmla="*/ 662 h 2048"/>
                <a:gd name="T70" fmla="*/ 1713 w 2048"/>
                <a:gd name="T71" fmla="*/ 661 h 2048"/>
                <a:gd name="T72" fmla="*/ 1719 w 2048"/>
                <a:gd name="T73" fmla="*/ 659 h 2048"/>
                <a:gd name="T74" fmla="*/ 1725 w 2048"/>
                <a:gd name="T75" fmla="*/ 657 h 2048"/>
                <a:gd name="T76" fmla="*/ 1731 w 2048"/>
                <a:gd name="T77" fmla="*/ 654 h 2048"/>
                <a:gd name="T78" fmla="*/ 1736 w 2048"/>
                <a:gd name="T79" fmla="*/ 650 h 2048"/>
                <a:gd name="T80" fmla="*/ 1742 w 2048"/>
                <a:gd name="T81" fmla="*/ 645 h 2048"/>
                <a:gd name="T82" fmla="*/ 1928 w 2048"/>
                <a:gd name="T83" fmla="*/ 102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8" h="2048">
                  <a:moveTo>
                    <a:pt x="1898" y="490"/>
                  </a:moveTo>
                  <a:cubicBezTo>
                    <a:pt x="1997" y="390"/>
                    <a:pt x="1997" y="390"/>
                    <a:pt x="1997" y="390"/>
                  </a:cubicBezTo>
                  <a:cubicBezTo>
                    <a:pt x="2013" y="374"/>
                    <a:pt x="2019" y="349"/>
                    <a:pt x="2011" y="327"/>
                  </a:cubicBezTo>
                  <a:cubicBezTo>
                    <a:pt x="2003" y="305"/>
                    <a:pt x="1983" y="290"/>
                    <a:pt x="1960" y="288"/>
                  </a:cubicBezTo>
                  <a:cubicBezTo>
                    <a:pt x="1775" y="273"/>
                    <a:pt x="1775" y="273"/>
                    <a:pt x="1775" y="273"/>
                  </a:cubicBezTo>
                  <a:cubicBezTo>
                    <a:pt x="1760" y="88"/>
                    <a:pt x="1760" y="88"/>
                    <a:pt x="1760" y="88"/>
                  </a:cubicBezTo>
                  <a:cubicBezTo>
                    <a:pt x="1758" y="65"/>
                    <a:pt x="1743" y="45"/>
                    <a:pt x="1721" y="37"/>
                  </a:cubicBezTo>
                  <a:cubicBezTo>
                    <a:pt x="1699" y="29"/>
                    <a:pt x="1674" y="35"/>
                    <a:pt x="1658" y="51"/>
                  </a:cubicBezTo>
                  <a:cubicBezTo>
                    <a:pt x="1558" y="150"/>
                    <a:pt x="1558" y="150"/>
                    <a:pt x="1558" y="150"/>
                  </a:cubicBezTo>
                  <a:cubicBezTo>
                    <a:pt x="1398" y="52"/>
                    <a:pt x="1214" y="0"/>
                    <a:pt x="1024" y="0"/>
                  </a:cubicBezTo>
                  <a:cubicBezTo>
                    <a:pt x="750" y="0"/>
                    <a:pt x="493" y="107"/>
                    <a:pt x="300" y="300"/>
                  </a:cubicBezTo>
                  <a:cubicBezTo>
                    <a:pt x="107" y="493"/>
                    <a:pt x="0" y="750"/>
                    <a:pt x="0" y="1024"/>
                  </a:cubicBezTo>
                  <a:cubicBezTo>
                    <a:pt x="0" y="1298"/>
                    <a:pt x="107" y="1555"/>
                    <a:pt x="300" y="1748"/>
                  </a:cubicBezTo>
                  <a:cubicBezTo>
                    <a:pt x="493" y="1941"/>
                    <a:pt x="750" y="2048"/>
                    <a:pt x="1024" y="2048"/>
                  </a:cubicBezTo>
                  <a:cubicBezTo>
                    <a:pt x="1298" y="2048"/>
                    <a:pt x="1555" y="1941"/>
                    <a:pt x="1748" y="1748"/>
                  </a:cubicBezTo>
                  <a:cubicBezTo>
                    <a:pt x="1941" y="1555"/>
                    <a:pt x="2048" y="1298"/>
                    <a:pt x="2048" y="1024"/>
                  </a:cubicBezTo>
                  <a:cubicBezTo>
                    <a:pt x="2048" y="834"/>
                    <a:pt x="1996" y="650"/>
                    <a:pt x="1898" y="490"/>
                  </a:cubicBezTo>
                  <a:close/>
                  <a:moveTo>
                    <a:pt x="1660" y="333"/>
                  </a:moveTo>
                  <a:cubicBezTo>
                    <a:pt x="1662" y="362"/>
                    <a:pt x="1686" y="386"/>
                    <a:pt x="1715" y="388"/>
                  </a:cubicBezTo>
                  <a:cubicBezTo>
                    <a:pt x="1821" y="397"/>
                    <a:pt x="1821" y="397"/>
                    <a:pt x="1821" y="397"/>
                  </a:cubicBezTo>
                  <a:cubicBezTo>
                    <a:pt x="1677" y="540"/>
                    <a:pt x="1677" y="540"/>
                    <a:pt x="1677" y="540"/>
                  </a:cubicBezTo>
                  <a:cubicBezTo>
                    <a:pt x="1521" y="527"/>
                    <a:pt x="1521" y="527"/>
                    <a:pt x="1521" y="527"/>
                  </a:cubicBezTo>
                  <a:cubicBezTo>
                    <a:pt x="1508" y="371"/>
                    <a:pt x="1508" y="371"/>
                    <a:pt x="1508" y="371"/>
                  </a:cubicBezTo>
                  <a:cubicBezTo>
                    <a:pt x="1651" y="227"/>
                    <a:pt x="1651" y="227"/>
                    <a:pt x="1651" y="227"/>
                  </a:cubicBezTo>
                  <a:lnTo>
                    <a:pt x="1660" y="333"/>
                  </a:lnTo>
                  <a:close/>
                  <a:moveTo>
                    <a:pt x="1228" y="1024"/>
                  </a:moveTo>
                  <a:cubicBezTo>
                    <a:pt x="1228" y="1136"/>
                    <a:pt x="1136" y="1228"/>
                    <a:pt x="1024" y="1228"/>
                  </a:cubicBezTo>
                  <a:cubicBezTo>
                    <a:pt x="912" y="1228"/>
                    <a:pt x="820" y="1136"/>
                    <a:pt x="820" y="1024"/>
                  </a:cubicBezTo>
                  <a:cubicBezTo>
                    <a:pt x="820" y="912"/>
                    <a:pt x="912" y="820"/>
                    <a:pt x="1024" y="820"/>
                  </a:cubicBezTo>
                  <a:cubicBezTo>
                    <a:pt x="1058" y="820"/>
                    <a:pt x="1091" y="829"/>
                    <a:pt x="1119" y="844"/>
                  </a:cubicBezTo>
                  <a:cubicBezTo>
                    <a:pt x="982" y="982"/>
                    <a:pt x="982" y="982"/>
                    <a:pt x="982" y="982"/>
                  </a:cubicBezTo>
                  <a:cubicBezTo>
                    <a:pt x="958" y="1005"/>
                    <a:pt x="958" y="1043"/>
                    <a:pt x="982" y="1066"/>
                  </a:cubicBezTo>
                  <a:cubicBezTo>
                    <a:pt x="993" y="1078"/>
                    <a:pt x="1009" y="1084"/>
                    <a:pt x="1024" y="1084"/>
                  </a:cubicBezTo>
                  <a:cubicBezTo>
                    <a:pt x="1039" y="1084"/>
                    <a:pt x="1055" y="1078"/>
                    <a:pt x="1066" y="1066"/>
                  </a:cubicBezTo>
                  <a:cubicBezTo>
                    <a:pt x="1204" y="929"/>
                    <a:pt x="1204" y="929"/>
                    <a:pt x="1204" y="929"/>
                  </a:cubicBezTo>
                  <a:cubicBezTo>
                    <a:pt x="1219" y="957"/>
                    <a:pt x="1228" y="990"/>
                    <a:pt x="1228" y="1024"/>
                  </a:cubicBezTo>
                  <a:close/>
                  <a:moveTo>
                    <a:pt x="1207" y="757"/>
                  </a:moveTo>
                  <a:cubicBezTo>
                    <a:pt x="1155" y="721"/>
                    <a:pt x="1092" y="700"/>
                    <a:pt x="1024" y="700"/>
                  </a:cubicBezTo>
                  <a:cubicBezTo>
                    <a:pt x="845" y="700"/>
                    <a:pt x="700" y="845"/>
                    <a:pt x="700" y="1024"/>
                  </a:cubicBezTo>
                  <a:cubicBezTo>
                    <a:pt x="700" y="1203"/>
                    <a:pt x="845" y="1348"/>
                    <a:pt x="1024" y="1348"/>
                  </a:cubicBezTo>
                  <a:cubicBezTo>
                    <a:pt x="1203" y="1348"/>
                    <a:pt x="1348" y="1203"/>
                    <a:pt x="1348" y="1024"/>
                  </a:cubicBezTo>
                  <a:cubicBezTo>
                    <a:pt x="1348" y="956"/>
                    <a:pt x="1327" y="893"/>
                    <a:pt x="1291" y="841"/>
                  </a:cubicBezTo>
                  <a:cubicBezTo>
                    <a:pt x="1463" y="670"/>
                    <a:pt x="1463" y="670"/>
                    <a:pt x="1463" y="670"/>
                  </a:cubicBezTo>
                  <a:cubicBezTo>
                    <a:pt x="1541" y="767"/>
                    <a:pt x="1588" y="890"/>
                    <a:pt x="1588" y="1024"/>
                  </a:cubicBezTo>
                  <a:cubicBezTo>
                    <a:pt x="1588" y="1335"/>
                    <a:pt x="1335" y="1588"/>
                    <a:pt x="1024" y="1588"/>
                  </a:cubicBezTo>
                  <a:cubicBezTo>
                    <a:pt x="713" y="1588"/>
                    <a:pt x="460" y="1335"/>
                    <a:pt x="460" y="1024"/>
                  </a:cubicBezTo>
                  <a:cubicBezTo>
                    <a:pt x="460" y="713"/>
                    <a:pt x="713" y="460"/>
                    <a:pt x="1024" y="460"/>
                  </a:cubicBezTo>
                  <a:cubicBezTo>
                    <a:pt x="1158" y="460"/>
                    <a:pt x="1281" y="507"/>
                    <a:pt x="1378" y="585"/>
                  </a:cubicBezTo>
                  <a:lnTo>
                    <a:pt x="1207" y="757"/>
                  </a:lnTo>
                  <a:close/>
                  <a:moveTo>
                    <a:pt x="1663" y="1663"/>
                  </a:moveTo>
                  <a:cubicBezTo>
                    <a:pt x="1492" y="1834"/>
                    <a:pt x="1265" y="1928"/>
                    <a:pt x="1024" y="1928"/>
                  </a:cubicBezTo>
                  <a:cubicBezTo>
                    <a:pt x="783" y="1928"/>
                    <a:pt x="556" y="1834"/>
                    <a:pt x="385" y="1663"/>
                  </a:cubicBezTo>
                  <a:cubicBezTo>
                    <a:pt x="214" y="1492"/>
                    <a:pt x="120" y="1265"/>
                    <a:pt x="120" y="1024"/>
                  </a:cubicBezTo>
                  <a:cubicBezTo>
                    <a:pt x="120" y="783"/>
                    <a:pt x="214" y="556"/>
                    <a:pt x="385" y="385"/>
                  </a:cubicBezTo>
                  <a:cubicBezTo>
                    <a:pt x="556" y="214"/>
                    <a:pt x="783" y="120"/>
                    <a:pt x="1024" y="120"/>
                  </a:cubicBezTo>
                  <a:cubicBezTo>
                    <a:pt x="1182" y="120"/>
                    <a:pt x="1335" y="161"/>
                    <a:pt x="1471" y="238"/>
                  </a:cubicBezTo>
                  <a:cubicBezTo>
                    <a:pt x="1403" y="306"/>
                    <a:pt x="1403" y="306"/>
                    <a:pt x="1403" y="306"/>
                  </a:cubicBezTo>
                  <a:cubicBezTo>
                    <a:pt x="1392" y="317"/>
                    <a:pt x="1386" y="331"/>
                    <a:pt x="1385" y="346"/>
                  </a:cubicBezTo>
                  <a:cubicBezTo>
                    <a:pt x="1385" y="349"/>
                    <a:pt x="1385" y="351"/>
                    <a:pt x="1386" y="353"/>
                  </a:cubicBezTo>
                  <a:cubicBezTo>
                    <a:pt x="1394" y="449"/>
                    <a:pt x="1394" y="449"/>
                    <a:pt x="1394" y="449"/>
                  </a:cubicBezTo>
                  <a:cubicBezTo>
                    <a:pt x="1287" y="380"/>
                    <a:pt x="1160" y="340"/>
                    <a:pt x="1024" y="340"/>
                  </a:cubicBezTo>
                  <a:cubicBezTo>
                    <a:pt x="647" y="340"/>
                    <a:pt x="340" y="647"/>
                    <a:pt x="340" y="1024"/>
                  </a:cubicBezTo>
                  <a:cubicBezTo>
                    <a:pt x="340" y="1401"/>
                    <a:pt x="647" y="1708"/>
                    <a:pt x="1024" y="1708"/>
                  </a:cubicBezTo>
                  <a:cubicBezTo>
                    <a:pt x="1401" y="1708"/>
                    <a:pt x="1708" y="1401"/>
                    <a:pt x="1708" y="1024"/>
                  </a:cubicBezTo>
                  <a:cubicBezTo>
                    <a:pt x="1708" y="888"/>
                    <a:pt x="1668" y="761"/>
                    <a:pt x="1599" y="654"/>
                  </a:cubicBezTo>
                  <a:cubicBezTo>
                    <a:pt x="1695" y="662"/>
                    <a:pt x="1695" y="662"/>
                    <a:pt x="1695" y="662"/>
                  </a:cubicBezTo>
                  <a:cubicBezTo>
                    <a:pt x="1697" y="662"/>
                    <a:pt x="1698" y="663"/>
                    <a:pt x="1700" y="663"/>
                  </a:cubicBezTo>
                  <a:cubicBezTo>
                    <a:pt x="1700" y="663"/>
                    <a:pt x="1701" y="663"/>
                    <a:pt x="1701" y="663"/>
                  </a:cubicBezTo>
                  <a:cubicBezTo>
                    <a:pt x="1702" y="663"/>
                    <a:pt x="1702" y="662"/>
                    <a:pt x="1703" y="662"/>
                  </a:cubicBezTo>
                  <a:cubicBezTo>
                    <a:pt x="1705" y="662"/>
                    <a:pt x="1706" y="662"/>
                    <a:pt x="1707" y="662"/>
                  </a:cubicBezTo>
                  <a:cubicBezTo>
                    <a:pt x="1708" y="662"/>
                    <a:pt x="1709" y="662"/>
                    <a:pt x="1710" y="662"/>
                  </a:cubicBezTo>
                  <a:cubicBezTo>
                    <a:pt x="1711" y="662"/>
                    <a:pt x="1712" y="661"/>
                    <a:pt x="1713" y="661"/>
                  </a:cubicBezTo>
                  <a:cubicBezTo>
                    <a:pt x="1714" y="661"/>
                    <a:pt x="1715" y="661"/>
                    <a:pt x="1716" y="660"/>
                  </a:cubicBezTo>
                  <a:cubicBezTo>
                    <a:pt x="1717" y="660"/>
                    <a:pt x="1718" y="660"/>
                    <a:pt x="1719" y="659"/>
                  </a:cubicBezTo>
                  <a:cubicBezTo>
                    <a:pt x="1720" y="659"/>
                    <a:pt x="1721" y="659"/>
                    <a:pt x="1722" y="658"/>
                  </a:cubicBezTo>
                  <a:cubicBezTo>
                    <a:pt x="1723" y="658"/>
                    <a:pt x="1724" y="658"/>
                    <a:pt x="1725" y="657"/>
                  </a:cubicBezTo>
                  <a:cubicBezTo>
                    <a:pt x="1726" y="657"/>
                    <a:pt x="1727" y="656"/>
                    <a:pt x="1727" y="656"/>
                  </a:cubicBezTo>
                  <a:cubicBezTo>
                    <a:pt x="1728" y="655"/>
                    <a:pt x="1730" y="655"/>
                    <a:pt x="1731" y="654"/>
                  </a:cubicBezTo>
                  <a:cubicBezTo>
                    <a:pt x="1731" y="654"/>
                    <a:pt x="1732" y="653"/>
                    <a:pt x="1733" y="653"/>
                  </a:cubicBezTo>
                  <a:cubicBezTo>
                    <a:pt x="1734" y="652"/>
                    <a:pt x="1735" y="651"/>
                    <a:pt x="1736" y="650"/>
                  </a:cubicBezTo>
                  <a:cubicBezTo>
                    <a:pt x="1737" y="650"/>
                    <a:pt x="1737" y="650"/>
                    <a:pt x="1738" y="649"/>
                  </a:cubicBezTo>
                  <a:cubicBezTo>
                    <a:pt x="1739" y="648"/>
                    <a:pt x="1741" y="646"/>
                    <a:pt x="1742" y="645"/>
                  </a:cubicBezTo>
                  <a:cubicBezTo>
                    <a:pt x="1810" y="577"/>
                    <a:pt x="1810" y="577"/>
                    <a:pt x="1810" y="577"/>
                  </a:cubicBezTo>
                  <a:cubicBezTo>
                    <a:pt x="1887" y="713"/>
                    <a:pt x="1928" y="866"/>
                    <a:pt x="1928" y="1024"/>
                  </a:cubicBezTo>
                  <a:cubicBezTo>
                    <a:pt x="1928" y="1265"/>
                    <a:pt x="1834" y="1492"/>
                    <a:pt x="1663" y="1663"/>
                  </a:cubicBezTo>
                  <a:close/>
                </a:path>
              </a:pathLst>
            </a:custGeom>
            <a:solidFill>
              <a:schemeClr val="bg1">
                <a:lumMod val="95000"/>
                <a:alpha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5">
              <a:extLst>
                <a:ext uri="{FF2B5EF4-FFF2-40B4-BE49-F238E27FC236}">
                  <a16:creationId xmlns:a16="http://schemas.microsoft.com/office/drawing/2014/main" id="{5972AA37-DBAF-949B-89E7-C9F48409F458}"/>
                </a:ext>
              </a:extLst>
            </p:cNvPr>
            <p:cNvSpPr>
              <a:spLocks noEditPoints="1"/>
            </p:cNvSpPr>
            <p:nvPr/>
          </p:nvSpPr>
          <p:spPr bwMode="auto">
            <a:xfrm>
              <a:off x="9140448" y="3069145"/>
              <a:ext cx="1980248" cy="1980248"/>
            </a:xfrm>
            <a:custGeom>
              <a:avLst/>
              <a:gdLst>
                <a:gd name="T0" fmla="*/ 1997 w 2048"/>
                <a:gd name="T1" fmla="*/ 390 h 2048"/>
                <a:gd name="T2" fmla="*/ 1960 w 2048"/>
                <a:gd name="T3" fmla="*/ 288 h 2048"/>
                <a:gd name="T4" fmla="*/ 1760 w 2048"/>
                <a:gd name="T5" fmla="*/ 88 h 2048"/>
                <a:gd name="T6" fmla="*/ 1658 w 2048"/>
                <a:gd name="T7" fmla="*/ 51 h 2048"/>
                <a:gd name="T8" fmla="*/ 1024 w 2048"/>
                <a:gd name="T9" fmla="*/ 0 h 2048"/>
                <a:gd name="T10" fmla="*/ 0 w 2048"/>
                <a:gd name="T11" fmla="*/ 1024 h 2048"/>
                <a:gd name="T12" fmla="*/ 1024 w 2048"/>
                <a:gd name="T13" fmla="*/ 2048 h 2048"/>
                <a:gd name="T14" fmla="*/ 2048 w 2048"/>
                <a:gd name="T15" fmla="*/ 1024 h 2048"/>
                <a:gd name="T16" fmla="*/ 1660 w 2048"/>
                <a:gd name="T17" fmla="*/ 333 h 2048"/>
                <a:gd name="T18" fmla="*/ 1821 w 2048"/>
                <a:gd name="T19" fmla="*/ 397 h 2048"/>
                <a:gd name="T20" fmla="*/ 1521 w 2048"/>
                <a:gd name="T21" fmla="*/ 527 h 2048"/>
                <a:gd name="T22" fmla="*/ 1651 w 2048"/>
                <a:gd name="T23" fmla="*/ 227 h 2048"/>
                <a:gd name="T24" fmla="*/ 1228 w 2048"/>
                <a:gd name="T25" fmla="*/ 1024 h 2048"/>
                <a:gd name="T26" fmla="*/ 820 w 2048"/>
                <a:gd name="T27" fmla="*/ 1024 h 2048"/>
                <a:gd name="T28" fmla="*/ 1119 w 2048"/>
                <a:gd name="T29" fmla="*/ 844 h 2048"/>
                <a:gd name="T30" fmla="*/ 982 w 2048"/>
                <a:gd name="T31" fmla="*/ 1066 h 2048"/>
                <a:gd name="T32" fmla="*/ 1066 w 2048"/>
                <a:gd name="T33" fmla="*/ 1066 h 2048"/>
                <a:gd name="T34" fmla="*/ 1228 w 2048"/>
                <a:gd name="T35" fmla="*/ 1024 h 2048"/>
                <a:gd name="T36" fmla="*/ 1024 w 2048"/>
                <a:gd name="T37" fmla="*/ 700 h 2048"/>
                <a:gd name="T38" fmla="*/ 1024 w 2048"/>
                <a:gd name="T39" fmla="*/ 1348 h 2048"/>
                <a:gd name="T40" fmla="*/ 1291 w 2048"/>
                <a:gd name="T41" fmla="*/ 841 h 2048"/>
                <a:gd name="T42" fmla="*/ 1588 w 2048"/>
                <a:gd name="T43" fmla="*/ 1024 h 2048"/>
                <a:gd name="T44" fmla="*/ 460 w 2048"/>
                <a:gd name="T45" fmla="*/ 1024 h 2048"/>
                <a:gd name="T46" fmla="*/ 1378 w 2048"/>
                <a:gd name="T47" fmla="*/ 585 h 2048"/>
                <a:gd name="T48" fmla="*/ 1663 w 2048"/>
                <a:gd name="T49" fmla="*/ 1663 h 2048"/>
                <a:gd name="T50" fmla="*/ 385 w 2048"/>
                <a:gd name="T51" fmla="*/ 1663 h 2048"/>
                <a:gd name="T52" fmla="*/ 385 w 2048"/>
                <a:gd name="T53" fmla="*/ 385 h 2048"/>
                <a:gd name="T54" fmla="*/ 1471 w 2048"/>
                <a:gd name="T55" fmla="*/ 238 h 2048"/>
                <a:gd name="T56" fmla="*/ 1385 w 2048"/>
                <a:gd name="T57" fmla="*/ 346 h 2048"/>
                <a:gd name="T58" fmla="*/ 1394 w 2048"/>
                <a:gd name="T59" fmla="*/ 449 h 2048"/>
                <a:gd name="T60" fmla="*/ 340 w 2048"/>
                <a:gd name="T61" fmla="*/ 1024 h 2048"/>
                <a:gd name="T62" fmla="*/ 1708 w 2048"/>
                <a:gd name="T63" fmla="*/ 1024 h 2048"/>
                <a:gd name="T64" fmla="*/ 1695 w 2048"/>
                <a:gd name="T65" fmla="*/ 662 h 2048"/>
                <a:gd name="T66" fmla="*/ 1701 w 2048"/>
                <a:gd name="T67" fmla="*/ 663 h 2048"/>
                <a:gd name="T68" fmla="*/ 1707 w 2048"/>
                <a:gd name="T69" fmla="*/ 662 h 2048"/>
                <a:gd name="T70" fmla="*/ 1713 w 2048"/>
                <a:gd name="T71" fmla="*/ 661 h 2048"/>
                <a:gd name="T72" fmla="*/ 1719 w 2048"/>
                <a:gd name="T73" fmla="*/ 659 h 2048"/>
                <a:gd name="T74" fmla="*/ 1725 w 2048"/>
                <a:gd name="T75" fmla="*/ 657 h 2048"/>
                <a:gd name="T76" fmla="*/ 1731 w 2048"/>
                <a:gd name="T77" fmla="*/ 654 h 2048"/>
                <a:gd name="T78" fmla="*/ 1736 w 2048"/>
                <a:gd name="T79" fmla="*/ 650 h 2048"/>
                <a:gd name="T80" fmla="*/ 1742 w 2048"/>
                <a:gd name="T81" fmla="*/ 645 h 2048"/>
                <a:gd name="T82" fmla="*/ 1928 w 2048"/>
                <a:gd name="T83" fmla="*/ 102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8" h="2048">
                  <a:moveTo>
                    <a:pt x="1898" y="490"/>
                  </a:moveTo>
                  <a:cubicBezTo>
                    <a:pt x="1997" y="390"/>
                    <a:pt x="1997" y="390"/>
                    <a:pt x="1997" y="390"/>
                  </a:cubicBezTo>
                  <a:cubicBezTo>
                    <a:pt x="2013" y="374"/>
                    <a:pt x="2019" y="349"/>
                    <a:pt x="2011" y="327"/>
                  </a:cubicBezTo>
                  <a:cubicBezTo>
                    <a:pt x="2003" y="305"/>
                    <a:pt x="1983" y="290"/>
                    <a:pt x="1960" y="288"/>
                  </a:cubicBezTo>
                  <a:cubicBezTo>
                    <a:pt x="1775" y="273"/>
                    <a:pt x="1775" y="273"/>
                    <a:pt x="1775" y="273"/>
                  </a:cubicBezTo>
                  <a:cubicBezTo>
                    <a:pt x="1760" y="88"/>
                    <a:pt x="1760" y="88"/>
                    <a:pt x="1760" y="88"/>
                  </a:cubicBezTo>
                  <a:cubicBezTo>
                    <a:pt x="1758" y="65"/>
                    <a:pt x="1743" y="45"/>
                    <a:pt x="1721" y="37"/>
                  </a:cubicBezTo>
                  <a:cubicBezTo>
                    <a:pt x="1699" y="29"/>
                    <a:pt x="1674" y="35"/>
                    <a:pt x="1658" y="51"/>
                  </a:cubicBezTo>
                  <a:cubicBezTo>
                    <a:pt x="1558" y="150"/>
                    <a:pt x="1558" y="150"/>
                    <a:pt x="1558" y="150"/>
                  </a:cubicBezTo>
                  <a:cubicBezTo>
                    <a:pt x="1398" y="52"/>
                    <a:pt x="1214" y="0"/>
                    <a:pt x="1024" y="0"/>
                  </a:cubicBezTo>
                  <a:cubicBezTo>
                    <a:pt x="750" y="0"/>
                    <a:pt x="493" y="107"/>
                    <a:pt x="300" y="300"/>
                  </a:cubicBezTo>
                  <a:cubicBezTo>
                    <a:pt x="107" y="493"/>
                    <a:pt x="0" y="750"/>
                    <a:pt x="0" y="1024"/>
                  </a:cubicBezTo>
                  <a:cubicBezTo>
                    <a:pt x="0" y="1298"/>
                    <a:pt x="107" y="1555"/>
                    <a:pt x="300" y="1748"/>
                  </a:cubicBezTo>
                  <a:cubicBezTo>
                    <a:pt x="493" y="1941"/>
                    <a:pt x="750" y="2048"/>
                    <a:pt x="1024" y="2048"/>
                  </a:cubicBezTo>
                  <a:cubicBezTo>
                    <a:pt x="1298" y="2048"/>
                    <a:pt x="1555" y="1941"/>
                    <a:pt x="1748" y="1748"/>
                  </a:cubicBezTo>
                  <a:cubicBezTo>
                    <a:pt x="1941" y="1555"/>
                    <a:pt x="2048" y="1298"/>
                    <a:pt x="2048" y="1024"/>
                  </a:cubicBezTo>
                  <a:cubicBezTo>
                    <a:pt x="2048" y="834"/>
                    <a:pt x="1996" y="650"/>
                    <a:pt x="1898" y="490"/>
                  </a:cubicBezTo>
                  <a:close/>
                  <a:moveTo>
                    <a:pt x="1660" y="333"/>
                  </a:moveTo>
                  <a:cubicBezTo>
                    <a:pt x="1662" y="362"/>
                    <a:pt x="1686" y="386"/>
                    <a:pt x="1715" y="388"/>
                  </a:cubicBezTo>
                  <a:cubicBezTo>
                    <a:pt x="1821" y="397"/>
                    <a:pt x="1821" y="397"/>
                    <a:pt x="1821" y="397"/>
                  </a:cubicBezTo>
                  <a:cubicBezTo>
                    <a:pt x="1677" y="540"/>
                    <a:pt x="1677" y="540"/>
                    <a:pt x="1677" y="540"/>
                  </a:cubicBezTo>
                  <a:cubicBezTo>
                    <a:pt x="1521" y="527"/>
                    <a:pt x="1521" y="527"/>
                    <a:pt x="1521" y="527"/>
                  </a:cubicBezTo>
                  <a:cubicBezTo>
                    <a:pt x="1508" y="371"/>
                    <a:pt x="1508" y="371"/>
                    <a:pt x="1508" y="371"/>
                  </a:cubicBezTo>
                  <a:cubicBezTo>
                    <a:pt x="1651" y="227"/>
                    <a:pt x="1651" y="227"/>
                    <a:pt x="1651" y="227"/>
                  </a:cubicBezTo>
                  <a:lnTo>
                    <a:pt x="1660" y="333"/>
                  </a:lnTo>
                  <a:close/>
                  <a:moveTo>
                    <a:pt x="1228" y="1024"/>
                  </a:moveTo>
                  <a:cubicBezTo>
                    <a:pt x="1228" y="1136"/>
                    <a:pt x="1136" y="1228"/>
                    <a:pt x="1024" y="1228"/>
                  </a:cubicBezTo>
                  <a:cubicBezTo>
                    <a:pt x="912" y="1228"/>
                    <a:pt x="820" y="1136"/>
                    <a:pt x="820" y="1024"/>
                  </a:cubicBezTo>
                  <a:cubicBezTo>
                    <a:pt x="820" y="912"/>
                    <a:pt x="912" y="820"/>
                    <a:pt x="1024" y="820"/>
                  </a:cubicBezTo>
                  <a:cubicBezTo>
                    <a:pt x="1058" y="820"/>
                    <a:pt x="1091" y="829"/>
                    <a:pt x="1119" y="844"/>
                  </a:cubicBezTo>
                  <a:cubicBezTo>
                    <a:pt x="982" y="982"/>
                    <a:pt x="982" y="982"/>
                    <a:pt x="982" y="982"/>
                  </a:cubicBezTo>
                  <a:cubicBezTo>
                    <a:pt x="958" y="1005"/>
                    <a:pt x="958" y="1043"/>
                    <a:pt x="982" y="1066"/>
                  </a:cubicBezTo>
                  <a:cubicBezTo>
                    <a:pt x="993" y="1078"/>
                    <a:pt x="1009" y="1084"/>
                    <a:pt x="1024" y="1084"/>
                  </a:cubicBezTo>
                  <a:cubicBezTo>
                    <a:pt x="1039" y="1084"/>
                    <a:pt x="1055" y="1078"/>
                    <a:pt x="1066" y="1066"/>
                  </a:cubicBezTo>
                  <a:cubicBezTo>
                    <a:pt x="1204" y="929"/>
                    <a:pt x="1204" y="929"/>
                    <a:pt x="1204" y="929"/>
                  </a:cubicBezTo>
                  <a:cubicBezTo>
                    <a:pt x="1219" y="957"/>
                    <a:pt x="1228" y="990"/>
                    <a:pt x="1228" y="1024"/>
                  </a:cubicBezTo>
                  <a:close/>
                  <a:moveTo>
                    <a:pt x="1207" y="757"/>
                  </a:moveTo>
                  <a:cubicBezTo>
                    <a:pt x="1155" y="721"/>
                    <a:pt x="1092" y="700"/>
                    <a:pt x="1024" y="700"/>
                  </a:cubicBezTo>
                  <a:cubicBezTo>
                    <a:pt x="845" y="700"/>
                    <a:pt x="700" y="845"/>
                    <a:pt x="700" y="1024"/>
                  </a:cubicBezTo>
                  <a:cubicBezTo>
                    <a:pt x="700" y="1203"/>
                    <a:pt x="845" y="1348"/>
                    <a:pt x="1024" y="1348"/>
                  </a:cubicBezTo>
                  <a:cubicBezTo>
                    <a:pt x="1203" y="1348"/>
                    <a:pt x="1348" y="1203"/>
                    <a:pt x="1348" y="1024"/>
                  </a:cubicBezTo>
                  <a:cubicBezTo>
                    <a:pt x="1348" y="956"/>
                    <a:pt x="1327" y="893"/>
                    <a:pt x="1291" y="841"/>
                  </a:cubicBezTo>
                  <a:cubicBezTo>
                    <a:pt x="1463" y="670"/>
                    <a:pt x="1463" y="670"/>
                    <a:pt x="1463" y="670"/>
                  </a:cubicBezTo>
                  <a:cubicBezTo>
                    <a:pt x="1541" y="767"/>
                    <a:pt x="1588" y="890"/>
                    <a:pt x="1588" y="1024"/>
                  </a:cubicBezTo>
                  <a:cubicBezTo>
                    <a:pt x="1588" y="1335"/>
                    <a:pt x="1335" y="1588"/>
                    <a:pt x="1024" y="1588"/>
                  </a:cubicBezTo>
                  <a:cubicBezTo>
                    <a:pt x="713" y="1588"/>
                    <a:pt x="460" y="1335"/>
                    <a:pt x="460" y="1024"/>
                  </a:cubicBezTo>
                  <a:cubicBezTo>
                    <a:pt x="460" y="713"/>
                    <a:pt x="713" y="460"/>
                    <a:pt x="1024" y="460"/>
                  </a:cubicBezTo>
                  <a:cubicBezTo>
                    <a:pt x="1158" y="460"/>
                    <a:pt x="1281" y="507"/>
                    <a:pt x="1378" y="585"/>
                  </a:cubicBezTo>
                  <a:lnTo>
                    <a:pt x="1207" y="757"/>
                  </a:lnTo>
                  <a:close/>
                  <a:moveTo>
                    <a:pt x="1663" y="1663"/>
                  </a:moveTo>
                  <a:cubicBezTo>
                    <a:pt x="1492" y="1834"/>
                    <a:pt x="1265" y="1928"/>
                    <a:pt x="1024" y="1928"/>
                  </a:cubicBezTo>
                  <a:cubicBezTo>
                    <a:pt x="783" y="1928"/>
                    <a:pt x="556" y="1834"/>
                    <a:pt x="385" y="1663"/>
                  </a:cubicBezTo>
                  <a:cubicBezTo>
                    <a:pt x="214" y="1492"/>
                    <a:pt x="120" y="1265"/>
                    <a:pt x="120" y="1024"/>
                  </a:cubicBezTo>
                  <a:cubicBezTo>
                    <a:pt x="120" y="783"/>
                    <a:pt x="214" y="556"/>
                    <a:pt x="385" y="385"/>
                  </a:cubicBezTo>
                  <a:cubicBezTo>
                    <a:pt x="556" y="214"/>
                    <a:pt x="783" y="120"/>
                    <a:pt x="1024" y="120"/>
                  </a:cubicBezTo>
                  <a:cubicBezTo>
                    <a:pt x="1182" y="120"/>
                    <a:pt x="1335" y="161"/>
                    <a:pt x="1471" y="238"/>
                  </a:cubicBezTo>
                  <a:cubicBezTo>
                    <a:pt x="1403" y="306"/>
                    <a:pt x="1403" y="306"/>
                    <a:pt x="1403" y="306"/>
                  </a:cubicBezTo>
                  <a:cubicBezTo>
                    <a:pt x="1392" y="317"/>
                    <a:pt x="1386" y="331"/>
                    <a:pt x="1385" y="346"/>
                  </a:cubicBezTo>
                  <a:cubicBezTo>
                    <a:pt x="1385" y="349"/>
                    <a:pt x="1385" y="351"/>
                    <a:pt x="1386" y="353"/>
                  </a:cubicBezTo>
                  <a:cubicBezTo>
                    <a:pt x="1394" y="449"/>
                    <a:pt x="1394" y="449"/>
                    <a:pt x="1394" y="449"/>
                  </a:cubicBezTo>
                  <a:cubicBezTo>
                    <a:pt x="1287" y="380"/>
                    <a:pt x="1160" y="340"/>
                    <a:pt x="1024" y="340"/>
                  </a:cubicBezTo>
                  <a:cubicBezTo>
                    <a:pt x="647" y="340"/>
                    <a:pt x="340" y="647"/>
                    <a:pt x="340" y="1024"/>
                  </a:cubicBezTo>
                  <a:cubicBezTo>
                    <a:pt x="340" y="1401"/>
                    <a:pt x="647" y="1708"/>
                    <a:pt x="1024" y="1708"/>
                  </a:cubicBezTo>
                  <a:cubicBezTo>
                    <a:pt x="1401" y="1708"/>
                    <a:pt x="1708" y="1401"/>
                    <a:pt x="1708" y="1024"/>
                  </a:cubicBezTo>
                  <a:cubicBezTo>
                    <a:pt x="1708" y="888"/>
                    <a:pt x="1668" y="761"/>
                    <a:pt x="1599" y="654"/>
                  </a:cubicBezTo>
                  <a:cubicBezTo>
                    <a:pt x="1695" y="662"/>
                    <a:pt x="1695" y="662"/>
                    <a:pt x="1695" y="662"/>
                  </a:cubicBezTo>
                  <a:cubicBezTo>
                    <a:pt x="1697" y="662"/>
                    <a:pt x="1698" y="663"/>
                    <a:pt x="1700" y="663"/>
                  </a:cubicBezTo>
                  <a:cubicBezTo>
                    <a:pt x="1700" y="663"/>
                    <a:pt x="1701" y="663"/>
                    <a:pt x="1701" y="663"/>
                  </a:cubicBezTo>
                  <a:cubicBezTo>
                    <a:pt x="1702" y="663"/>
                    <a:pt x="1702" y="662"/>
                    <a:pt x="1703" y="662"/>
                  </a:cubicBezTo>
                  <a:cubicBezTo>
                    <a:pt x="1705" y="662"/>
                    <a:pt x="1706" y="662"/>
                    <a:pt x="1707" y="662"/>
                  </a:cubicBezTo>
                  <a:cubicBezTo>
                    <a:pt x="1708" y="662"/>
                    <a:pt x="1709" y="662"/>
                    <a:pt x="1710" y="662"/>
                  </a:cubicBezTo>
                  <a:cubicBezTo>
                    <a:pt x="1711" y="662"/>
                    <a:pt x="1712" y="661"/>
                    <a:pt x="1713" y="661"/>
                  </a:cubicBezTo>
                  <a:cubicBezTo>
                    <a:pt x="1714" y="661"/>
                    <a:pt x="1715" y="661"/>
                    <a:pt x="1716" y="660"/>
                  </a:cubicBezTo>
                  <a:cubicBezTo>
                    <a:pt x="1717" y="660"/>
                    <a:pt x="1718" y="660"/>
                    <a:pt x="1719" y="659"/>
                  </a:cubicBezTo>
                  <a:cubicBezTo>
                    <a:pt x="1720" y="659"/>
                    <a:pt x="1721" y="659"/>
                    <a:pt x="1722" y="658"/>
                  </a:cubicBezTo>
                  <a:cubicBezTo>
                    <a:pt x="1723" y="658"/>
                    <a:pt x="1724" y="658"/>
                    <a:pt x="1725" y="657"/>
                  </a:cubicBezTo>
                  <a:cubicBezTo>
                    <a:pt x="1726" y="657"/>
                    <a:pt x="1727" y="656"/>
                    <a:pt x="1727" y="656"/>
                  </a:cubicBezTo>
                  <a:cubicBezTo>
                    <a:pt x="1728" y="655"/>
                    <a:pt x="1730" y="655"/>
                    <a:pt x="1731" y="654"/>
                  </a:cubicBezTo>
                  <a:cubicBezTo>
                    <a:pt x="1731" y="654"/>
                    <a:pt x="1732" y="653"/>
                    <a:pt x="1733" y="653"/>
                  </a:cubicBezTo>
                  <a:cubicBezTo>
                    <a:pt x="1734" y="652"/>
                    <a:pt x="1735" y="651"/>
                    <a:pt x="1736" y="650"/>
                  </a:cubicBezTo>
                  <a:cubicBezTo>
                    <a:pt x="1737" y="650"/>
                    <a:pt x="1737" y="650"/>
                    <a:pt x="1738" y="649"/>
                  </a:cubicBezTo>
                  <a:cubicBezTo>
                    <a:pt x="1739" y="648"/>
                    <a:pt x="1741" y="646"/>
                    <a:pt x="1742" y="645"/>
                  </a:cubicBezTo>
                  <a:cubicBezTo>
                    <a:pt x="1810" y="577"/>
                    <a:pt x="1810" y="577"/>
                    <a:pt x="1810" y="577"/>
                  </a:cubicBezTo>
                  <a:cubicBezTo>
                    <a:pt x="1887" y="713"/>
                    <a:pt x="1928" y="866"/>
                    <a:pt x="1928" y="1024"/>
                  </a:cubicBezTo>
                  <a:cubicBezTo>
                    <a:pt x="1928" y="1265"/>
                    <a:pt x="1834" y="1492"/>
                    <a:pt x="1663" y="166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5" name="Group 4">
            <a:extLst>
              <a:ext uri="{FF2B5EF4-FFF2-40B4-BE49-F238E27FC236}">
                <a16:creationId xmlns:a16="http://schemas.microsoft.com/office/drawing/2014/main" id="{2EF2AA0D-BBF3-2DDA-8277-3520D73A79D0}"/>
              </a:ext>
            </a:extLst>
          </p:cNvPr>
          <p:cNvGrpSpPr/>
          <p:nvPr/>
        </p:nvGrpSpPr>
        <p:grpSpPr>
          <a:xfrm>
            <a:off x="1082876" y="2021493"/>
            <a:ext cx="8128000" cy="3887776"/>
            <a:chOff x="1082876" y="2021493"/>
            <a:chExt cx="8128000" cy="3887776"/>
          </a:xfrm>
        </p:grpSpPr>
        <p:sp>
          <p:nvSpPr>
            <p:cNvPr id="7" name="Freeform: Shape 6">
              <a:extLst>
                <a:ext uri="{FF2B5EF4-FFF2-40B4-BE49-F238E27FC236}">
                  <a16:creationId xmlns:a16="http://schemas.microsoft.com/office/drawing/2014/main" id="{6AD00BA0-7462-8ED3-2332-7F6E9B0F0E98}"/>
                </a:ext>
              </a:extLst>
            </p:cNvPr>
            <p:cNvSpPr/>
            <p:nvPr/>
          </p:nvSpPr>
          <p:spPr>
            <a:xfrm>
              <a:off x="1082876" y="2021493"/>
              <a:ext cx="8128000" cy="887445"/>
            </a:xfrm>
            <a:custGeom>
              <a:avLst/>
              <a:gdLst>
                <a:gd name="connsiteX0" fmla="*/ 0 w 8128000"/>
                <a:gd name="connsiteY0" fmla="*/ 147910 h 887445"/>
                <a:gd name="connsiteX1" fmla="*/ 147910 w 8128000"/>
                <a:gd name="connsiteY1" fmla="*/ 0 h 887445"/>
                <a:gd name="connsiteX2" fmla="*/ 7980090 w 8128000"/>
                <a:gd name="connsiteY2" fmla="*/ 0 h 887445"/>
                <a:gd name="connsiteX3" fmla="*/ 8128000 w 8128000"/>
                <a:gd name="connsiteY3" fmla="*/ 147910 h 887445"/>
                <a:gd name="connsiteX4" fmla="*/ 8128000 w 8128000"/>
                <a:gd name="connsiteY4" fmla="*/ 739535 h 887445"/>
                <a:gd name="connsiteX5" fmla="*/ 7980090 w 8128000"/>
                <a:gd name="connsiteY5" fmla="*/ 887445 h 887445"/>
                <a:gd name="connsiteX6" fmla="*/ 147910 w 8128000"/>
                <a:gd name="connsiteY6" fmla="*/ 887445 h 887445"/>
                <a:gd name="connsiteX7" fmla="*/ 0 w 8128000"/>
                <a:gd name="connsiteY7" fmla="*/ 739535 h 887445"/>
                <a:gd name="connsiteX8" fmla="*/ 0 w 8128000"/>
                <a:gd name="connsiteY8" fmla="*/ 147910 h 88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887445">
                  <a:moveTo>
                    <a:pt x="0" y="147910"/>
                  </a:moveTo>
                  <a:cubicBezTo>
                    <a:pt x="0" y="66222"/>
                    <a:pt x="66222" y="0"/>
                    <a:pt x="147910" y="0"/>
                  </a:cubicBezTo>
                  <a:lnTo>
                    <a:pt x="7980090" y="0"/>
                  </a:lnTo>
                  <a:cubicBezTo>
                    <a:pt x="8061778" y="0"/>
                    <a:pt x="8128000" y="66222"/>
                    <a:pt x="8128000" y="147910"/>
                  </a:cubicBezTo>
                  <a:lnTo>
                    <a:pt x="8128000" y="739535"/>
                  </a:lnTo>
                  <a:cubicBezTo>
                    <a:pt x="8128000" y="821223"/>
                    <a:pt x="8061778" y="887445"/>
                    <a:pt x="7980090" y="887445"/>
                  </a:cubicBezTo>
                  <a:lnTo>
                    <a:pt x="147910" y="887445"/>
                  </a:lnTo>
                  <a:cubicBezTo>
                    <a:pt x="66222" y="887445"/>
                    <a:pt x="0" y="821223"/>
                    <a:pt x="0" y="739535"/>
                  </a:cubicBezTo>
                  <a:lnTo>
                    <a:pt x="0" y="14791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291" tIns="184291" rIns="184291" bIns="184291" numCol="1" spcCol="1270" anchor="ctr" anchorCtr="0">
              <a:noAutofit/>
            </a:bodyPr>
            <a:lstStyle/>
            <a:p>
              <a:pPr marL="571500" lvl="0" indent="-571500" algn="l" defTabSz="1644650">
                <a:lnSpc>
                  <a:spcPct val="90000"/>
                </a:lnSpc>
                <a:spcBef>
                  <a:spcPct val="0"/>
                </a:spcBef>
                <a:spcAft>
                  <a:spcPct val="35000"/>
                </a:spcAft>
                <a:buClr>
                  <a:schemeClr val="bg1"/>
                </a:buClr>
                <a:buFont typeface="Tw Cen MT" panose="020B0602020104020603" pitchFamily="34" charset="0"/>
                <a:buChar char="»"/>
              </a:pPr>
              <a:r>
                <a:rPr lang="en-US" sz="3400" kern="1200" dirty="0"/>
                <a:t>EVALUATE DISCLOSURE RISKS</a:t>
              </a:r>
            </a:p>
          </p:txBody>
        </p:sp>
        <p:sp>
          <p:nvSpPr>
            <p:cNvPr id="9" name="Freeform: Shape 8">
              <a:extLst>
                <a:ext uri="{FF2B5EF4-FFF2-40B4-BE49-F238E27FC236}">
                  <a16:creationId xmlns:a16="http://schemas.microsoft.com/office/drawing/2014/main" id="{41B74602-FB19-EE62-9E98-7804032582F6}"/>
                </a:ext>
              </a:extLst>
            </p:cNvPr>
            <p:cNvSpPr/>
            <p:nvPr/>
          </p:nvSpPr>
          <p:spPr>
            <a:xfrm>
              <a:off x="1082876" y="2908939"/>
              <a:ext cx="8128000" cy="612720"/>
            </a:xfrm>
            <a:custGeom>
              <a:avLst/>
              <a:gdLst>
                <a:gd name="connsiteX0" fmla="*/ 0 w 8128000"/>
                <a:gd name="connsiteY0" fmla="*/ 0 h 612720"/>
                <a:gd name="connsiteX1" fmla="*/ 8128000 w 8128000"/>
                <a:gd name="connsiteY1" fmla="*/ 0 h 612720"/>
                <a:gd name="connsiteX2" fmla="*/ 8128000 w 8128000"/>
                <a:gd name="connsiteY2" fmla="*/ 612720 h 612720"/>
                <a:gd name="connsiteX3" fmla="*/ 0 w 8128000"/>
                <a:gd name="connsiteY3" fmla="*/ 612720 h 612720"/>
                <a:gd name="connsiteX4" fmla="*/ 0 w 8128000"/>
                <a:gd name="connsiteY4" fmla="*/ 0 h 612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612720">
                  <a:moveTo>
                    <a:pt x="0" y="0"/>
                  </a:moveTo>
                  <a:lnTo>
                    <a:pt x="8128000" y="0"/>
                  </a:lnTo>
                  <a:lnTo>
                    <a:pt x="8128000" y="612720"/>
                  </a:lnTo>
                  <a:lnTo>
                    <a:pt x="0" y="6127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8064" tIns="46990" rIns="263144" bIns="46990" numCol="1" spcCol="1270" anchor="t" anchorCtr="0">
              <a:noAutofit/>
            </a:bodyPr>
            <a:lstStyle/>
            <a:p>
              <a:pPr marL="285750" lvl="1" indent="-285750" algn="l" defTabSz="1289050">
                <a:lnSpc>
                  <a:spcPct val="90000"/>
                </a:lnSpc>
                <a:spcBef>
                  <a:spcPct val="0"/>
                </a:spcBef>
                <a:spcAft>
                  <a:spcPct val="20000"/>
                </a:spcAft>
                <a:buChar char="•"/>
              </a:pPr>
              <a:endParaRPr lang="en-US" sz="2900" kern="1200" dirty="0"/>
            </a:p>
          </p:txBody>
        </p:sp>
        <p:sp>
          <p:nvSpPr>
            <p:cNvPr id="10" name="Freeform: Shape 9">
              <a:extLst>
                <a:ext uri="{FF2B5EF4-FFF2-40B4-BE49-F238E27FC236}">
                  <a16:creationId xmlns:a16="http://schemas.microsoft.com/office/drawing/2014/main" id="{3CF8F838-E317-5418-473C-CF2CCB272B07}"/>
                </a:ext>
              </a:extLst>
            </p:cNvPr>
            <p:cNvSpPr/>
            <p:nvPr/>
          </p:nvSpPr>
          <p:spPr>
            <a:xfrm>
              <a:off x="1082876" y="3521658"/>
              <a:ext cx="8128000" cy="887445"/>
            </a:xfrm>
            <a:custGeom>
              <a:avLst/>
              <a:gdLst>
                <a:gd name="connsiteX0" fmla="*/ 0 w 8128000"/>
                <a:gd name="connsiteY0" fmla="*/ 147910 h 887445"/>
                <a:gd name="connsiteX1" fmla="*/ 147910 w 8128000"/>
                <a:gd name="connsiteY1" fmla="*/ 0 h 887445"/>
                <a:gd name="connsiteX2" fmla="*/ 7980090 w 8128000"/>
                <a:gd name="connsiteY2" fmla="*/ 0 h 887445"/>
                <a:gd name="connsiteX3" fmla="*/ 8128000 w 8128000"/>
                <a:gd name="connsiteY3" fmla="*/ 147910 h 887445"/>
                <a:gd name="connsiteX4" fmla="*/ 8128000 w 8128000"/>
                <a:gd name="connsiteY4" fmla="*/ 739535 h 887445"/>
                <a:gd name="connsiteX5" fmla="*/ 7980090 w 8128000"/>
                <a:gd name="connsiteY5" fmla="*/ 887445 h 887445"/>
                <a:gd name="connsiteX6" fmla="*/ 147910 w 8128000"/>
                <a:gd name="connsiteY6" fmla="*/ 887445 h 887445"/>
                <a:gd name="connsiteX7" fmla="*/ 0 w 8128000"/>
                <a:gd name="connsiteY7" fmla="*/ 739535 h 887445"/>
                <a:gd name="connsiteX8" fmla="*/ 0 w 8128000"/>
                <a:gd name="connsiteY8" fmla="*/ 147910 h 88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887445">
                  <a:moveTo>
                    <a:pt x="0" y="147910"/>
                  </a:moveTo>
                  <a:cubicBezTo>
                    <a:pt x="0" y="66222"/>
                    <a:pt x="66222" y="0"/>
                    <a:pt x="147910" y="0"/>
                  </a:cubicBezTo>
                  <a:lnTo>
                    <a:pt x="7980090" y="0"/>
                  </a:lnTo>
                  <a:cubicBezTo>
                    <a:pt x="8061778" y="0"/>
                    <a:pt x="8128000" y="66222"/>
                    <a:pt x="8128000" y="147910"/>
                  </a:cubicBezTo>
                  <a:lnTo>
                    <a:pt x="8128000" y="739535"/>
                  </a:lnTo>
                  <a:cubicBezTo>
                    <a:pt x="8128000" y="821223"/>
                    <a:pt x="8061778" y="887445"/>
                    <a:pt x="7980090" y="887445"/>
                  </a:cubicBezTo>
                  <a:lnTo>
                    <a:pt x="147910" y="887445"/>
                  </a:lnTo>
                  <a:cubicBezTo>
                    <a:pt x="66222" y="887445"/>
                    <a:pt x="0" y="821223"/>
                    <a:pt x="0" y="739535"/>
                  </a:cubicBezTo>
                  <a:lnTo>
                    <a:pt x="0" y="14791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291" tIns="184291" rIns="184291" bIns="184291" numCol="1" spcCol="1270" anchor="ctr" anchorCtr="0">
              <a:noAutofit/>
            </a:bodyPr>
            <a:lstStyle/>
            <a:p>
              <a:pPr marL="571500" lvl="0" indent="-571500" algn="l" defTabSz="1644650">
                <a:lnSpc>
                  <a:spcPct val="90000"/>
                </a:lnSpc>
                <a:spcBef>
                  <a:spcPct val="0"/>
                </a:spcBef>
                <a:spcAft>
                  <a:spcPct val="35000"/>
                </a:spcAft>
                <a:buClr>
                  <a:schemeClr val="bg1"/>
                </a:buClr>
                <a:buFont typeface="Tw Cen MT" panose="020B0602020104020603" pitchFamily="34" charset="0"/>
                <a:buChar char="»"/>
              </a:pPr>
              <a:r>
                <a:rPr lang="en-US" sz="3400" kern="1200" dirty="0"/>
                <a:t>IMPLEMENT MITIGATION SOLUTIONS</a:t>
              </a:r>
            </a:p>
          </p:txBody>
        </p:sp>
        <p:sp>
          <p:nvSpPr>
            <p:cNvPr id="11" name="Freeform: Shape 10">
              <a:extLst>
                <a:ext uri="{FF2B5EF4-FFF2-40B4-BE49-F238E27FC236}">
                  <a16:creationId xmlns:a16="http://schemas.microsoft.com/office/drawing/2014/main" id="{09275906-3595-65B6-0FD8-68BB49C381FB}"/>
                </a:ext>
              </a:extLst>
            </p:cNvPr>
            <p:cNvSpPr/>
            <p:nvPr/>
          </p:nvSpPr>
          <p:spPr>
            <a:xfrm>
              <a:off x="1082876" y="4409104"/>
              <a:ext cx="8128000" cy="612720"/>
            </a:xfrm>
            <a:custGeom>
              <a:avLst/>
              <a:gdLst>
                <a:gd name="connsiteX0" fmla="*/ 0 w 8128000"/>
                <a:gd name="connsiteY0" fmla="*/ 0 h 612720"/>
                <a:gd name="connsiteX1" fmla="*/ 8128000 w 8128000"/>
                <a:gd name="connsiteY1" fmla="*/ 0 h 612720"/>
                <a:gd name="connsiteX2" fmla="*/ 8128000 w 8128000"/>
                <a:gd name="connsiteY2" fmla="*/ 612720 h 612720"/>
                <a:gd name="connsiteX3" fmla="*/ 0 w 8128000"/>
                <a:gd name="connsiteY3" fmla="*/ 612720 h 612720"/>
                <a:gd name="connsiteX4" fmla="*/ 0 w 8128000"/>
                <a:gd name="connsiteY4" fmla="*/ 0 h 612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612720">
                  <a:moveTo>
                    <a:pt x="0" y="0"/>
                  </a:moveTo>
                  <a:lnTo>
                    <a:pt x="8128000" y="0"/>
                  </a:lnTo>
                  <a:lnTo>
                    <a:pt x="8128000" y="612720"/>
                  </a:lnTo>
                  <a:lnTo>
                    <a:pt x="0" y="6127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8064" tIns="46990" rIns="263144" bIns="46990" numCol="1" spcCol="1270" anchor="t" anchorCtr="0">
              <a:noAutofit/>
            </a:bodyPr>
            <a:lstStyle/>
            <a:p>
              <a:pPr marL="285750" lvl="1" indent="-285750" algn="l" defTabSz="1289050">
                <a:lnSpc>
                  <a:spcPct val="90000"/>
                </a:lnSpc>
                <a:spcBef>
                  <a:spcPct val="0"/>
                </a:spcBef>
                <a:spcAft>
                  <a:spcPct val="20000"/>
                </a:spcAft>
                <a:buChar char="•"/>
              </a:pPr>
              <a:endParaRPr lang="en-US" sz="2900" kern="1200" dirty="0"/>
            </a:p>
          </p:txBody>
        </p:sp>
        <p:sp>
          <p:nvSpPr>
            <p:cNvPr id="16" name="Freeform: Shape 15">
              <a:extLst>
                <a:ext uri="{FF2B5EF4-FFF2-40B4-BE49-F238E27FC236}">
                  <a16:creationId xmlns:a16="http://schemas.microsoft.com/office/drawing/2014/main" id="{07CDE2CF-EA64-CA68-C60D-340AA2099CF8}"/>
                </a:ext>
              </a:extLst>
            </p:cNvPr>
            <p:cNvSpPr/>
            <p:nvPr/>
          </p:nvSpPr>
          <p:spPr>
            <a:xfrm>
              <a:off x="1082876" y="5021824"/>
              <a:ext cx="8128000" cy="887445"/>
            </a:xfrm>
            <a:custGeom>
              <a:avLst/>
              <a:gdLst>
                <a:gd name="connsiteX0" fmla="*/ 0 w 8128000"/>
                <a:gd name="connsiteY0" fmla="*/ 147910 h 887445"/>
                <a:gd name="connsiteX1" fmla="*/ 147910 w 8128000"/>
                <a:gd name="connsiteY1" fmla="*/ 0 h 887445"/>
                <a:gd name="connsiteX2" fmla="*/ 7980090 w 8128000"/>
                <a:gd name="connsiteY2" fmla="*/ 0 h 887445"/>
                <a:gd name="connsiteX3" fmla="*/ 8128000 w 8128000"/>
                <a:gd name="connsiteY3" fmla="*/ 147910 h 887445"/>
                <a:gd name="connsiteX4" fmla="*/ 8128000 w 8128000"/>
                <a:gd name="connsiteY4" fmla="*/ 739535 h 887445"/>
                <a:gd name="connsiteX5" fmla="*/ 7980090 w 8128000"/>
                <a:gd name="connsiteY5" fmla="*/ 887445 h 887445"/>
                <a:gd name="connsiteX6" fmla="*/ 147910 w 8128000"/>
                <a:gd name="connsiteY6" fmla="*/ 887445 h 887445"/>
                <a:gd name="connsiteX7" fmla="*/ 0 w 8128000"/>
                <a:gd name="connsiteY7" fmla="*/ 739535 h 887445"/>
                <a:gd name="connsiteX8" fmla="*/ 0 w 8128000"/>
                <a:gd name="connsiteY8" fmla="*/ 147910 h 88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887445">
                  <a:moveTo>
                    <a:pt x="0" y="147910"/>
                  </a:moveTo>
                  <a:cubicBezTo>
                    <a:pt x="0" y="66222"/>
                    <a:pt x="66222" y="0"/>
                    <a:pt x="147910" y="0"/>
                  </a:cubicBezTo>
                  <a:lnTo>
                    <a:pt x="7980090" y="0"/>
                  </a:lnTo>
                  <a:cubicBezTo>
                    <a:pt x="8061778" y="0"/>
                    <a:pt x="8128000" y="66222"/>
                    <a:pt x="8128000" y="147910"/>
                  </a:cubicBezTo>
                  <a:lnTo>
                    <a:pt x="8128000" y="739535"/>
                  </a:lnTo>
                  <a:cubicBezTo>
                    <a:pt x="8128000" y="821223"/>
                    <a:pt x="8061778" y="887445"/>
                    <a:pt x="7980090" y="887445"/>
                  </a:cubicBezTo>
                  <a:lnTo>
                    <a:pt x="147910" y="887445"/>
                  </a:lnTo>
                  <a:cubicBezTo>
                    <a:pt x="66222" y="887445"/>
                    <a:pt x="0" y="821223"/>
                    <a:pt x="0" y="739535"/>
                  </a:cubicBezTo>
                  <a:lnTo>
                    <a:pt x="0" y="14791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291" tIns="184291" rIns="184291" bIns="184291" numCol="1" spcCol="1270" anchor="ctr" anchorCtr="0">
              <a:noAutofit/>
            </a:bodyPr>
            <a:lstStyle/>
            <a:p>
              <a:pPr marL="571500" lvl="0" indent="-571500" algn="l" defTabSz="1644650">
                <a:lnSpc>
                  <a:spcPct val="90000"/>
                </a:lnSpc>
                <a:spcBef>
                  <a:spcPct val="0"/>
                </a:spcBef>
                <a:spcAft>
                  <a:spcPct val="35000"/>
                </a:spcAft>
                <a:buClr>
                  <a:schemeClr val="bg1"/>
                </a:buClr>
                <a:buFont typeface="Tw Cen MT" panose="020B0602020104020603" pitchFamily="34" charset="0"/>
                <a:buChar char="»"/>
              </a:pPr>
              <a:r>
                <a:rPr lang="en-US" sz="3400" kern="1200" dirty="0"/>
                <a:t>EVALUATE RISK REDUCTION, UTILITY</a:t>
              </a:r>
            </a:p>
          </p:txBody>
        </p:sp>
      </p:grpSp>
      <p:sp>
        <p:nvSpPr>
          <p:cNvPr id="17" name="TextBox 16">
            <a:extLst>
              <a:ext uri="{FF2B5EF4-FFF2-40B4-BE49-F238E27FC236}">
                <a16:creationId xmlns:a16="http://schemas.microsoft.com/office/drawing/2014/main" id="{941125EC-E5EB-2AFC-B62B-1EE0316E0B8A}"/>
              </a:ext>
            </a:extLst>
          </p:cNvPr>
          <p:cNvSpPr txBox="1"/>
          <p:nvPr/>
        </p:nvSpPr>
        <p:spPr>
          <a:xfrm>
            <a:off x="143227" y="6437359"/>
            <a:ext cx="472234" cy="369332"/>
          </a:xfrm>
          <a:prstGeom prst="rect">
            <a:avLst/>
          </a:prstGeom>
          <a:noFill/>
        </p:spPr>
        <p:txBody>
          <a:bodyPr wrap="square" rtlCol="0">
            <a:spAutoFit/>
          </a:bodyPr>
          <a:lstStyle/>
          <a:p>
            <a:r>
              <a:rPr lang="en-US" dirty="0">
                <a:solidFill>
                  <a:schemeClr val="tx1">
                    <a:lumMod val="50000"/>
                    <a:lumOff val="50000"/>
                  </a:schemeClr>
                </a:solidFill>
              </a:rPr>
              <a:t>6</a:t>
            </a:r>
          </a:p>
        </p:txBody>
      </p:sp>
    </p:spTree>
    <p:extLst>
      <p:ext uri="{BB962C8B-B14F-4D97-AF65-F5344CB8AC3E}">
        <p14:creationId xmlns:p14="http://schemas.microsoft.com/office/powerpoint/2010/main" val="424285259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19F8-7CDE-DA70-67FA-4A35FEE31E0D}"/>
              </a:ext>
            </a:extLst>
          </p:cNvPr>
          <p:cNvSpPr>
            <a:spLocks noGrp="1"/>
          </p:cNvSpPr>
          <p:nvPr>
            <p:ph type="title"/>
          </p:nvPr>
        </p:nvSpPr>
        <p:spPr>
          <a:xfrm>
            <a:off x="0" y="-16722"/>
            <a:ext cx="12192000" cy="914400"/>
          </a:xfrm>
        </p:spPr>
        <p:txBody>
          <a:bodyPr>
            <a:normAutofit/>
          </a:bodyPr>
          <a:lstStyle/>
          <a:p>
            <a:pPr algn="ctr"/>
            <a:r>
              <a:rPr lang="en-US" sz="4300" b="1" dirty="0">
                <a:solidFill>
                  <a:schemeClr val="accent4"/>
                </a:solidFill>
                <a:latin typeface="+mn-lt"/>
              </a:rPr>
              <a:t>NYC COMMUNITY HEALTH SURVEY (CHS) OVERVIEW</a:t>
            </a:r>
          </a:p>
        </p:txBody>
      </p:sp>
      <p:sp>
        <p:nvSpPr>
          <p:cNvPr id="23" name="Rounded Rectangle 1">
            <a:extLst>
              <a:ext uri="{FF2B5EF4-FFF2-40B4-BE49-F238E27FC236}">
                <a16:creationId xmlns:a16="http://schemas.microsoft.com/office/drawing/2014/main" id="{7534C7D6-2621-E34E-1BD0-9B2919364799}"/>
              </a:ext>
            </a:extLst>
          </p:cNvPr>
          <p:cNvSpPr/>
          <p:nvPr/>
        </p:nvSpPr>
        <p:spPr bwMode="auto">
          <a:xfrm>
            <a:off x="508000" y="1981939"/>
            <a:ext cx="3556000" cy="3934123"/>
          </a:xfrm>
          <a:prstGeom prst="roundRect">
            <a:avLst>
              <a:gd name="adj" fmla="val 2440"/>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sp>
        <p:nvSpPr>
          <p:cNvPr id="24" name="Rounded Rectangle 19">
            <a:extLst>
              <a:ext uri="{FF2B5EF4-FFF2-40B4-BE49-F238E27FC236}">
                <a16:creationId xmlns:a16="http://schemas.microsoft.com/office/drawing/2014/main" id="{A047107D-FAFF-5515-64E8-0E4ADE24F941}"/>
              </a:ext>
            </a:extLst>
          </p:cNvPr>
          <p:cNvSpPr/>
          <p:nvPr/>
        </p:nvSpPr>
        <p:spPr bwMode="auto">
          <a:xfrm>
            <a:off x="4308909" y="1981939"/>
            <a:ext cx="3556000" cy="3934123"/>
          </a:xfrm>
          <a:prstGeom prst="roundRect">
            <a:avLst>
              <a:gd name="adj" fmla="val 2440"/>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sp>
        <p:nvSpPr>
          <p:cNvPr id="25" name="Rounded Rectangle 20">
            <a:extLst>
              <a:ext uri="{FF2B5EF4-FFF2-40B4-BE49-F238E27FC236}">
                <a16:creationId xmlns:a16="http://schemas.microsoft.com/office/drawing/2014/main" id="{DBF92D87-7B9A-E046-55FE-9B337EE01309}"/>
              </a:ext>
            </a:extLst>
          </p:cNvPr>
          <p:cNvSpPr/>
          <p:nvPr/>
        </p:nvSpPr>
        <p:spPr bwMode="auto">
          <a:xfrm>
            <a:off x="8109817" y="1981939"/>
            <a:ext cx="3556000" cy="3934123"/>
          </a:xfrm>
          <a:prstGeom prst="roundRect">
            <a:avLst>
              <a:gd name="adj" fmla="val 1932"/>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sp>
        <p:nvSpPr>
          <p:cNvPr id="26" name="Oval 25">
            <a:extLst>
              <a:ext uri="{FF2B5EF4-FFF2-40B4-BE49-F238E27FC236}">
                <a16:creationId xmlns:a16="http://schemas.microsoft.com/office/drawing/2014/main" id="{1D71E331-51ED-ADAE-4465-B5BC5CFD80F2}"/>
              </a:ext>
            </a:extLst>
          </p:cNvPr>
          <p:cNvSpPr/>
          <p:nvPr/>
        </p:nvSpPr>
        <p:spPr bwMode="auto">
          <a:xfrm>
            <a:off x="1638300" y="1283102"/>
            <a:ext cx="1295400" cy="1295400"/>
          </a:xfrm>
          <a:prstGeom prst="ellipse">
            <a:avLst/>
          </a:prstGeom>
          <a:solidFill>
            <a:schemeClr val="accent1"/>
          </a:solidFill>
          <a:ln w="28575">
            <a:solidFill>
              <a:schemeClr val="bg1"/>
            </a:solid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sp>
        <p:nvSpPr>
          <p:cNvPr id="27" name="Inhaltsplatzhalter 4">
            <a:extLst>
              <a:ext uri="{FF2B5EF4-FFF2-40B4-BE49-F238E27FC236}">
                <a16:creationId xmlns:a16="http://schemas.microsoft.com/office/drawing/2014/main" id="{7E77920A-7F9D-6A85-0F16-06275BD17F1C}"/>
              </a:ext>
            </a:extLst>
          </p:cNvPr>
          <p:cNvSpPr txBox="1">
            <a:spLocks/>
          </p:cNvSpPr>
          <p:nvPr/>
        </p:nvSpPr>
        <p:spPr>
          <a:xfrm>
            <a:off x="609601" y="2666013"/>
            <a:ext cx="3327399" cy="1525995"/>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buClr>
                <a:schemeClr val="accent4"/>
              </a:buClr>
              <a:buNone/>
            </a:pPr>
            <a:r>
              <a:rPr lang="en-US" sz="2400" dirty="0">
                <a:latin typeface="+mn-lt"/>
              </a:rPr>
              <a:t>Annual cross-sectional health surveillance survey of ≈ 10,000 NYC adults</a:t>
            </a:r>
          </a:p>
          <a:p>
            <a:pPr marL="0" indent="0" algn="ctr">
              <a:lnSpc>
                <a:spcPct val="150000"/>
              </a:lnSpc>
              <a:buNone/>
            </a:pPr>
            <a:endParaRPr lang="en-US" sz="1400" dirty="0">
              <a:latin typeface="+mj-lt"/>
            </a:endParaRPr>
          </a:p>
        </p:txBody>
      </p:sp>
      <p:sp>
        <p:nvSpPr>
          <p:cNvPr id="28" name="Freeform 6">
            <a:extLst>
              <a:ext uri="{FF2B5EF4-FFF2-40B4-BE49-F238E27FC236}">
                <a16:creationId xmlns:a16="http://schemas.microsoft.com/office/drawing/2014/main" id="{E052E6ED-9306-8141-1CCB-E4AE9A996006}"/>
              </a:ext>
            </a:extLst>
          </p:cNvPr>
          <p:cNvSpPr>
            <a:spLocks noEditPoints="1"/>
          </p:cNvSpPr>
          <p:nvPr/>
        </p:nvSpPr>
        <p:spPr bwMode="auto">
          <a:xfrm flipH="1">
            <a:off x="1954006" y="1601140"/>
            <a:ext cx="663989" cy="659325"/>
          </a:xfrm>
          <a:custGeom>
            <a:avLst/>
            <a:gdLst>
              <a:gd name="T0" fmla="*/ 2120 w 3986"/>
              <a:gd name="T1" fmla="*/ 444 h 3956"/>
              <a:gd name="T2" fmla="*/ 1803 w 3986"/>
              <a:gd name="T3" fmla="*/ 559 h 3956"/>
              <a:gd name="T4" fmla="*/ 1524 w 3986"/>
              <a:gd name="T5" fmla="*/ 765 h 3956"/>
              <a:gd name="T6" fmla="*/ 1316 w 3986"/>
              <a:gd name="T7" fmla="*/ 1043 h 3956"/>
              <a:gd name="T8" fmla="*/ 1200 w 3986"/>
              <a:gd name="T9" fmla="*/ 1358 h 3956"/>
              <a:gd name="T10" fmla="*/ 1177 w 3986"/>
              <a:gd name="T11" fmla="*/ 1688 h 3956"/>
              <a:gd name="T12" fmla="*/ 1246 w 3986"/>
              <a:gd name="T13" fmla="*/ 2012 h 3956"/>
              <a:gd name="T14" fmla="*/ 1408 w 3986"/>
              <a:gd name="T15" fmla="*/ 2311 h 3956"/>
              <a:gd name="T16" fmla="*/ 1658 w 3986"/>
              <a:gd name="T17" fmla="*/ 2558 h 3956"/>
              <a:gd name="T18" fmla="*/ 1959 w 3986"/>
              <a:gd name="T19" fmla="*/ 2719 h 3956"/>
              <a:gd name="T20" fmla="*/ 2286 w 3986"/>
              <a:gd name="T21" fmla="*/ 2787 h 3956"/>
              <a:gd name="T22" fmla="*/ 2618 w 3986"/>
              <a:gd name="T23" fmla="*/ 2765 h 3956"/>
              <a:gd name="T24" fmla="*/ 2934 w 3986"/>
              <a:gd name="T25" fmla="*/ 2650 h 3956"/>
              <a:gd name="T26" fmla="*/ 3214 w 3986"/>
              <a:gd name="T27" fmla="*/ 2443 h 3956"/>
              <a:gd name="T28" fmla="*/ 3422 w 3986"/>
              <a:gd name="T29" fmla="*/ 2166 h 3956"/>
              <a:gd name="T30" fmla="*/ 3538 w 3986"/>
              <a:gd name="T31" fmla="*/ 1852 h 3956"/>
              <a:gd name="T32" fmla="*/ 3561 w 3986"/>
              <a:gd name="T33" fmla="*/ 1522 h 3956"/>
              <a:gd name="T34" fmla="*/ 3491 w 3986"/>
              <a:gd name="T35" fmla="*/ 1197 h 3956"/>
              <a:gd name="T36" fmla="*/ 3330 w 3986"/>
              <a:gd name="T37" fmla="*/ 898 h 3956"/>
              <a:gd name="T38" fmla="*/ 3080 w 3986"/>
              <a:gd name="T39" fmla="*/ 651 h 3956"/>
              <a:gd name="T40" fmla="*/ 2780 w 3986"/>
              <a:gd name="T41" fmla="*/ 490 h 3956"/>
              <a:gd name="T42" fmla="*/ 2453 w 3986"/>
              <a:gd name="T43" fmla="*/ 421 h 3956"/>
              <a:gd name="T44" fmla="*/ 2560 w 3986"/>
              <a:gd name="T45" fmla="*/ 11 h 3956"/>
              <a:gd name="T46" fmla="*/ 2933 w 3986"/>
              <a:gd name="T47" fmla="*/ 100 h 3956"/>
              <a:gd name="T48" fmla="*/ 3280 w 3986"/>
              <a:gd name="T49" fmla="*/ 278 h 3956"/>
              <a:gd name="T50" fmla="*/ 3583 w 3986"/>
              <a:gd name="T51" fmla="*/ 543 h 3956"/>
              <a:gd name="T52" fmla="*/ 3806 w 3986"/>
              <a:gd name="T53" fmla="*/ 868 h 3956"/>
              <a:gd name="T54" fmla="*/ 3941 w 3986"/>
              <a:gd name="T55" fmla="*/ 1228 h 3956"/>
              <a:gd name="T56" fmla="*/ 3986 w 3986"/>
              <a:gd name="T57" fmla="*/ 1604 h 3956"/>
              <a:gd name="T58" fmla="*/ 3941 w 3986"/>
              <a:gd name="T59" fmla="*/ 1981 h 3956"/>
              <a:gd name="T60" fmla="*/ 3806 w 3986"/>
              <a:gd name="T61" fmla="*/ 2341 h 3956"/>
              <a:gd name="T62" fmla="*/ 3583 w 3986"/>
              <a:gd name="T63" fmla="*/ 2667 h 3956"/>
              <a:gd name="T64" fmla="*/ 3269 w 3986"/>
              <a:gd name="T65" fmla="*/ 2941 h 3956"/>
              <a:gd name="T66" fmla="*/ 2906 w 3986"/>
              <a:gd name="T67" fmla="*/ 3121 h 3956"/>
              <a:gd name="T68" fmla="*/ 2520 w 3986"/>
              <a:gd name="T69" fmla="*/ 3204 h 3956"/>
              <a:gd name="T70" fmla="*/ 2126 w 3986"/>
              <a:gd name="T71" fmla="*/ 3188 h 3956"/>
              <a:gd name="T72" fmla="*/ 1743 w 3986"/>
              <a:gd name="T73" fmla="*/ 3075 h 3956"/>
              <a:gd name="T74" fmla="*/ 1550 w 3986"/>
              <a:gd name="T75" fmla="*/ 2977 h 3956"/>
              <a:gd name="T76" fmla="*/ 1495 w 3986"/>
              <a:gd name="T77" fmla="*/ 2981 h 3956"/>
              <a:gd name="T78" fmla="*/ 574 w 3986"/>
              <a:gd name="T79" fmla="*/ 3876 h 3956"/>
              <a:gd name="T80" fmla="*/ 400 w 3986"/>
              <a:gd name="T81" fmla="*/ 3951 h 3956"/>
              <a:gd name="T82" fmla="*/ 227 w 3986"/>
              <a:gd name="T83" fmla="*/ 3939 h 3956"/>
              <a:gd name="T84" fmla="*/ 90 w 3986"/>
              <a:gd name="T85" fmla="*/ 3843 h 3956"/>
              <a:gd name="T86" fmla="*/ 6 w 3986"/>
              <a:gd name="T87" fmla="*/ 3689 h 3956"/>
              <a:gd name="T88" fmla="*/ 17 w 3986"/>
              <a:gd name="T89" fmla="*/ 3515 h 3956"/>
              <a:gd name="T90" fmla="*/ 112 w 3986"/>
              <a:gd name="T91" fmla="*/ 3345 h 3956"/>
              <a:gd name="T92" fmla="*/ 168 w 3986"/>
              <a:gd name="T93" fmla="*/ 3287 h 3956"/>
              <a:gd name="T94" fmla="*/ 247 w 3986"/>
              <a:gd name="T95" fmla="*/ 3208 h 3956"/>
              <a:gd name="T96" fmla="*/ 371 w 3986"/>
              <a:gd name="T97" fmla="*/ 3084 h 3956"/>
              <a:gd name="T98" fmla="*/ 522 w 3986"/>
              <a:gd name="T99" fmla="*/ 2935 h 3956"/>
              <a:gd name="T100" fmla="*/ 680 w 3986"/>
              <a:gd name="T101" fmla="*/ 2778 h 3956"/>
              <a:gd name="T102" fmla="*/ 828 w 3986"/>
              <a:gd name="T103" fmla="*/ 2631 h 3956"/>
              <a:gd name="T104" fmla="*/ 949 w 3986"/>
              <a:gd name="T105" fmla="*/ 2511 h 3956"/>
              <a:gd name="T106" fmla="*/ 991 w 3986"/>
              <a:gd name="T107" fmla="*/ 2441 h 3956"/>
              <a:gd name="T108" fmla="*/ 983 w 3986"/>
              <a:gd name="T109" fmla="*/ 2407 h 3956"/>
              <a:gd name="T110" fmla="*/ 818 w 3986"/>
              <a:gd name="T111" fmla="*/ 2039 h 3956"/>
              <a:gd name="T112" fmla="*/ 754 w 3986"/>
              <a:gd name="T113" fmla="*/ 1650 h 3956"/>
              <a:gd name="T114" fmla="*/ 788 w 3986"/>
              <a:gd name="T115" fmla="*/ 1260 h 3956"/>
              <a:gd name="T116" fmla="*/ 921 w 3986"/>
              <a:gd name="T117" fmla="*/ 887 h 3956"/>
              <a:gd name="T118" fmla="*/ 1152 w 3986"/>
              <a:gd name="T119" fmla="*/ 547 h 3956"/>
              <a:gd name="T120" fmla="*/ 1458 w 3986"/>
              <a:gd name="T121" fmla="*/ 278 h 3956"/>
              <a:gd name="T122" fmla="*/ 1806 w 3986"/>
              <a:gd name="T123" fmla="*/ 100 h 3956"/>
              <a:gd name="T124" fmla="*/ 2178 w 3986"/>
              <a:gd name="T125" fmla="*/ 11 h 3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86" h="3956">
                <a:moveTo>
                  <a:pt x="2369" y="419"/>
                </a:moveTo>
                <a:lnTo>
                  <a:pt x="2286" y="421"/>
                </a:lnTo>
                <a:lnTo>
                  <a:pt x="2202" y="430"/>
                </a:lnTo>
                <a:lnTo>
                  <a:pt x="2120" y="444"/>
                </a:lnTo>
                <a:lnTo>
                  <a:pt x="2038" y="465"/>
                </a:lnTo>
                <a:lnTo>
                  <a:pt x="1959" y="490"/>
                </a:lnTo>
                <a:lnTo>
                  <a:pt x="1880" y="521"/>
                </a:lnTo>
                <a:lnTo>
                  <a:pt x="1803" y="559"/>
                </a:lnTo>
                <a:lnTo>
                  <a:pt x="1729" y="602"/>
                </a:lnTo>
                <a:lnTo>
                  <a:pt x="1658" y="651"/>
                </a:lnTo>
                <a:lnTo>
                  <a:pt x="1589" y="705"/>
                </a:lnTo>
                <a:lnTo>
                  <a:pt x="1524" y="765"/>
                </a:lnTo>
                <a:lnTo>
                  <a:pt x="1463" y="830"/>
                </a:lnTo>
                <a:lnTo>
                  <a:pt x="1408" y="898"/>
                </a:lnTo>
                <a:lnTo>
                  <a:pt x="1360" y="969"/>
                </a:lnTo>
                <a:lnTo>
                  <a:pt x="1316" y="1043"/>
                </a:lnTo>
                <a:lnTo>
                  <a:pt x="1278" y="1119"/>
                </a:lnTo>
                <a:lnTo>
                  <a:pt x="1246" y="1197"/>
                </a:lnTo>
                <a:lnTo>
                  <a:pt x="1221" y="1277"/>
                </a:lnTo>
                <a:lnTo>
                  <a:pt x="1200" y="1358"/>
                </a:lnTo>
                <a:lnTo>
                  <a:pt x="1186" y="1439"/>
                </a:lnTo>
                <a:lnTo>
                  <a:pt x="1177" y="1522"/>
                </a:lnTo>
                <a:lnTo>
                  <a:pt x="1175" y="1604"/>
                </a:lnTo>
                <a:lnTo>
                  <a:pt x="1177" y="1688"/>
                </a:lnTo>
                <a:lnTo>
                  <a:pt x="1186" y="1770"/>
                </a:lnTo>
                <a:lnTo>
                  <a:pt x="1200" y="1852"/>
                </a:lnTo>
                <a:lnTo>
                  <a:pt x="1221" y="1933"/>
                </a:lnTo>
                <a:lnTo>
                  <a:pt x="1246" y="2012"/>
                </a:lnTo>
                <a:lnTo>
                  <a:pt x="1278" y="2090"/>
                </a:lnTo>
                <a:lnTo>
                  <a:pt x="1316" y="2166"/>
                </a:lnTo>
                <a:lnTo>
                  <a:pt x="1360" y="2239"/>
                </a:lnTo>
                <a:lnTo>
                  <a:pt x="1408" y="2311"/>
                </a:lnTo>
                <a:lnTo>
                  <a:pt x="1463" y="2379"/>
                </a:lnTo>
                <a:lnTo>
                  <a:pt x="1524" y="2443"/>
                </a:lnTo>
                <a:lnTo>
                  <a:pt x="1589" y="2504"/>
                </a:lnTo>
                <a:lnTo>
                  <a:pt x="1658" y="2558"/>
                </a:lnTo>
                <a:lnTo>
                  <a:pt x="1729" y="2608"/>
                </a:lnTo>
                <a:lnTo>
                  <a:pt x="1803" y="2650"/>
                </a:lnTo>
                <a:lnTo>
                  <a:pt x="1880" y="2687"/>
                </a:lnTo>
                <a:lnTo>
                  <a:pt x="1959" y="2719"/>
                </a:lnTo>
                <a:lnTo>
                  <a:pt x="2038" y="2745"/>
                </a:lnTo>
                <a:lnTo>
                  <a:pt x="2120" y="2765"/>
                </a:lnTo>
                <a:lnTo>
                  <a:pt x="2202" y="2779"/>
                </a:lnTo>
                <a:lnTo>
                  <a:pt x="2286" y="2787"/>
                </a:lnTo>
                <a:lnTo>
                  <a:pt x="2369" y="2791"/>
                </a:lnTo>
                <a:lnTo>
                  <a:pt x="2453" y="2787"/>
                </a:lnTo>
                <a:lnTo>
                  <a:pt x="2536" y="2779"/>
                </a:lnTo>
                <a:lnTo>
                  <a:pt x="2618" y="2765"/>
                </a:lnTo>
                <a:lnTo>
                  <a:pt x="2700" y="2745"/>
                </a:lnTo>
                <a:lnTo>
                  <a:pt x="2780" y="2719"/>
                </a:lnTo>
                <a:lnTo>
                  <a:pt x="2858" y="2687"/>
                </a:lnTo>
                <a:lnTo>
                  <a:pt x="2934" y="2650"/>
                </a:lnTo>
                <a:lnTo>
                  <a:pt x="3009" y="2608"/>
                </a:lnTo>
                <a:lnTo>
                  <a:pt x="3080" y="2558"/>
                </a:lnTo>
                <a:lnTo>
                  <a:pt x="3148" y="2504"/>
                </a:lnTo>
                <a:lnTo>
                  <a:pt x="3214" y="2443"/>
                </a:lnTo>
                <a:lnTo>
                  <a:pt x="3275" y="2379"/>
                </a:lnTo>
                <a:lnTo>
                  <a:pt x="3330" y="2311"/>
                </a:lnTo>
                <a:lnTo>
                  <a:pt x="3378" y="2239"/>
                </a:lnTo>
                <a:lnTo>
                  <a:pt x="3422" y="2166"/>
                </a:lnTo>
                <a:lnTo>
                  <a:pt x="3460" y="2090"/>
                </a:lnTo>
                <a:lnTo>
                  <a:pt x="3491" y="2012"/>
                </a:lnTo>
                <a:lnTo>
                  <a:pt x="3517" y="1933"/>
                </a:lnTo>
                <a:lnTo>
                  <a:pt x="3538" y="1852"/>
                </a:lnTo>
                <a:lnTo>
                  <a:pt x="3552" y="1770"/>
                </a:lnTo>
                <a:lnTo>
                  <a:pt x="3561" y="1688"/>
                </a:lnTo>
                <a:lnTo>
                  <a:pt x="3563" y="1604"/>
                </a:lnTo>
                <a:lnTo>
                  <a:pt x="3561" y="1522"/>
                </a:lnTo>
                <a:lnTo>
                  <a:pt x="3552" y="1439"/>
                </a:lnTo>
                <a:lnTo>
                  <a:pt x="3538" y="1358"/>
                </a:lnTo>
                <a:lnTo>
                  <a:pt x="3517" y="1277"/>
                </a:lnTo>
                <a:lnTo>
                  <a:pt x="3491" y="1197"/>
                </a:lnTo>
                <a:lnTo>
                  <a:pt x="3460" y="1119"/>
                </a:lnTo>
                <a:lnTo>
                  <a:pt x="3422" y="1043"/>
                </a:lnTo>
                <a:lnTo>
                  <a:pt x="3378" y="969"/>
                </a:lnTo>
                <a:lnTo>
                  <a:pt x="3330" y="898"/>
                </a:lnTo>
                <a:lnTo>
                  <a:pt x="3275" y="830"/>
                </a:lnTo>
                <a:lnTo>
                  <a:pt x="3214" y="765"/>
                </a:lnTo>
                <a:lnTo>
                  <a:pt x="3148" y="705"/>
                </a:lnTo>
                <a:lnTo>
                  <a:pt x="3080" y="651"/>
                </a:lnTo>
                <a:lnTo>
                  <a:pt x="3009" y="602"/>
                </a:lnTo>
                <a:lnTo>
                  <a:pt x="2934" y="559"/>
                </a:lnTo>
                <a:lnTo>
                  <a:pt x="2858" y="521"/>
                </a:lnTo>
                <a:lnTo>
                  <a:pt x="2780" y="490"/>
                </a:lnTo>
                <a:lnTo>
                  <a:pt x="2700" y="465"/>
                </a:lnTo>
                <a:lnTo>
                  <a:pt x="2618" y="444"/>
                </a:lnTo>
                <a:lnTo>
                  <a:pt x="2536" y="430"/>
                </a:lnTo>
                <a:lnTo>
                  <a:pt x="2453" y="421"/>
                </a:lnTo>
                <a:lnTo>
                  <a:pt x="2369" y="419"/>
                </a:lnTo>
                <a:close/>
                <a:moveTo>
                  <a:pt x="2369" y="0"/>
                </a:moveTo>
                <a:lnTo>
                  <a:pt x="2465" y="2"/>
                </a:lnTo>
                <a:lnTo>
                  <a:pt x="2560" y="11"/>
                </a:lnTo>
                <a:lnTo>
                  <a:pt x="2655" y="24"/>
                </a:lnTo>
                <a:lnTo>
                  <a:pt x="2748" y="45"/>
                </a:lnTo>
                <a:lnTo>
                  <a:pt x="2842" y="69"/>
                </a:lnTo>
                <a:lnTo>
                  <a:pt x="2933" y="100"/>
                </a:lnTo>
                <a:lnTo>
                  <a:pt x="3023" y="136"/>
                </a:lnTo>
                <a:lnTo>
                  <a:pt x="3111" y="177"/>
                </a:lnTo>
                <a:lnTo>
                  <a:pt x="3197" y="224"/>
                </a:lnTo>
                <a:lnTo>
                  <a:pt x="3280" y="278"/>
                </a:lnTo>
                <a:lnTo>
                  <a:pt x="3360" y="335"/>
                </a:lnTo>
                <a:lnTo>
                  <a:pt x="3438" y="399"/>
                </a:lnTo>
                <a:lnTo>
                  <a:pt x="3513" y="469"/>
                </a:lnTo>
                <a:lnTo>
                  <a:pt x="3583" y="543"/>
                </a:lnTo>
                <a:lnTo>
                  <a:pt x="3647" y="620"/>
                </a:lnTo>
                <a:lnTo>
                  <a:pt x="3705" y="700"/>
                </a:lnTo>
                <a:lnTo>
                  <a:pt x="3759" y="783"/>
                </a:lnTo>
                <a:lnTo>
                  <a:pt x="3806" y="868"/>
                </a:lnTo>
                <a:lnTo>
                  <a:pt x="3849" y="956"/>
                </a:lnTo>
                <a:lnTo>
                  <a:pt x="3885" y="1045"/>
                </a:lnTo>
                <a:lnTo>
                  <a:pt x="3916" y="1136"/>
                </a:lnTo>
                <a:lnTo>
                  <a:pt x="3941" y="1228"/>
                </a:lnTo>
                <a:lnTo>
                  <a:pt x="3961" y="1321"/>
                </a:lnTo>
                <a:lnTo>
                  <a:pt x="3974" y="1415"/>
                </a:lnTo>
                <a:lnTo>
                  <a:pt x="3983" y="1510"/>
                </a:lnTo>
                <a:lnTo>
                  <a:pt x="3986" y="1604"/>
                </a:lnTo>
                <a:lnTo>
                  <a:pt x="3983" y="1700"/>
                </a:lnTo>
                <a:lnTo>
                  <a:pt x="3974" y="1794"/>
                </a:lnTo>
                <a:lnTo>
                  <a:pt x="3961" y="1888"/>
                </a:lnTo>
                <a:lnTo>
                  <a:pt x="3941" y="1981"/>
                </a:lnTo>
                <a:lnTo>
                  <a:pt x="3916" y="2074"/>
                </a:lnTo>
                <a:lnTo>
                  <a:pt x="3885" y="2165"/>
                </a:lnTo>
                <a:lnTo>
                  <a:pt x="3849" y="2254"/>
                </a:lnTo>
                <a:lnTo>
                  <a:pt x="3806" y="2341"/>
                </a:lnTo>
                <a:lnTo>
                  <a:pt x="3759" y="2426"/>
                </a:lnTo>
                <a:lnTo>
                  <a:pt x="3705" y="2509"/>
                </a:lnTo>
                <a:lnTo>
                  <a:pt x="3647" y="2589"/>
                </a:lnTo>
                <a:lnTo>
                  <a:pt x="3583" y="2667"/>
                </a:lnTo>
                <a:lnTo>
                  <a:pt x="3513" y="2740"/>
                </a:lnTo>
                <a:lnTo>
                  <a:pt x="3434" y="2813"/>
                </a:lnTo>
                <a:lnTo>
                  <a:pt x="3353" y="2879"/>
                </a:lnTo>
                <a:lnTo>
                  <a:pt x="3269" y="2941"/>
                </a:lnTo>
                <a:lnTo>
                  <a:pt x="3181" y="2995"/>
                </a:lnTo>
                <a:lnTo>
                  <a:pt x="3092" y="3043"/>
                </a:lnTo>
                <a:lnTo>
                  <a:pt x="3000" y="3086"/>
                </a:lnTo>
                <a:lnTo>
                  <a:pt x="2906" y="3121"/>
                </a:lnTo>
                <a:lnTo>
                  <a:pt x="2812" y="3151"/>
                </a:lnTo>
                <a:lnTo>
                  <a:pt x="2715" y="3175"/>
                </a:lnTo>
                <a:lnTo>
                  <a:pt x="2618" y="3192"/>
                </a:lnTo>
                <a:lnTo>
                  <a:pt x="2520" y="3204"/>
                </a:lnTo>
                <a:lnTo>
                  <a:pt x="2421" y="3209"/>
                </a:lnTo>
                <a:lnTo>
                  <a:pt x="2323" y="3209"/>
                </a:lnTo>
                <a:lnTo>
                  <a:pt x="2224" y="3202"/>
                </a:lnTo>
                <a:lnTo>
                  <a:pt x="2126" y="3188"/>
                </a:lnTo>
                <a:lnTo>
                  <a:pt x="2028" y="3169"/>
                </a:lnTo>
                <a:lnTo>
                  <a:pt x="1932" y="3144"/>
                </a:lnTo>
                <a:lnTo>
                  <a:pt x="1836" y="3112"/>
                </a:lnTo>
                <a:lnTo>
                  <a:pt x="1743" y="3075"/>
                </a:lnTo>
                <a:lnTo>
                  <a:pt x="1650" y="3031"/>
                </a:lnTo>
                <a:lnTo>
                  <a:pt x="1560" y="2982"/>
                </a:lnTo>
                <a:lnTo>
                  <a:pt x="1558" y="2981"/>
                </a:lnTo>
                <a:lnTo>
                  <a:pt x="1550" y="2977"/>
                </a:lnTo>
                <a:lnTo>
                  <a:pt x="1540" y="2975"/>
                </a:lnTo>
                <a:lnTo>
                  <a:pt x="1526" y="2972"/>
                </a:lnTo>
                <a:lnTo>
                  <a:pt x="1510" y="2975"/>
                </a:lnTo>
                <a:lnTo>
                  <a:pt x="1495" y="2981"/>
                </a:lnTo>
                <a:lnTo>
                  <a:pt x="1478" y="2993"/>
                </a:lnTo>
                <a:lnTo>
                  <a:pt x="654" y="3810"/>
                </a:lnTo>
                <a:lnTo>
                  <a:pt x="615" y="3846"/>
                </a:lnTo>
                <a:lnTo>
                  <a:pt x="574" y="3876"/>
                </a:lnTo>
                <a:lnTo>
                  <a:pt x="533" y="3903"/>
                </a:lnTo>
                <a:lnTo>
                  <a:pt x="489" y="3924"/>
                </a:lnTo>
                <a:lnTo>
                  <a:pt x="444" y="3940"/>
                </a:lnTo>
                <a:lnTo>
                  <a:pt x="400" y="3951"/>
                </a:lnTo>
                <a:lnTo>
                  <a:pt x="355" y="3956"/>
                </a:lnTo>
                <a:lnTo>
                  <a:pt x="311" y="3956"/>
                </a:lnTo>
                <a:lnTo>
                  <a:pt x="269" y="3950"/>
                </a:lnTo>
                <a:lnTo>
                  <a:pt x="227" y="3939"/>
                </a:lnTo>
                <a:lnTo>
                  <a:pt x="187" y="3921"/>
                </a:lnTo>
                <a:lnTo>
                  <a:pt x="150" y="3898"/>
                </a:lnTo>
                <a:lnTo>
                  <a:pt x="114" y="3868"/>
                </a:lnTo>
                <a:lnTo>
                  <a:pt x="90" y="3843"/>
                </a:lnTo>
                <a:lnTo>
                  <a:pt x="60" y="3808"/>
                </a:lnTo>
                <a:lnTo>
                  <a:pt x="35" y="3770"/>
                </a:lnTo>
                <a:lnTo>
                  <a:pt x="17" y="3732"/>
                </a:lnTo>
                <a:lnTo>
                  <a:pt x="6" y="3689"/>
                </a:lnTo>
                <a:lnTo>
                  <a:pt x="0" y="3647"/>
                </a:lnTo>
                <a:lnTo>
                  <a:pt x="0" y="3604"/>
                </a:lnTo>
                <a:lnTo>
                  <a:pt x="6" y="3560"/>
                </a:lnTo>
                <a:lnTo>
                  <a:pt x="17" y="3515"/>
                </a:lnTo>
                <a:lnTo>
                  <a:pt x="33" y="3472"/>
                </a:lnTo>
                <a:lnTo>
                  <a:pt x="55" y="3429"/>
                </a:lnTo>
                <a:lnTo>
                  <a:pt x="80" y="3386"/>
                </a:lnTo>
                <a:lnTo>
                  <a:pt x="112" y="3345"/>
                </a:lnTo>
                <a:lnTo>
                  <a:pt x="147" y="3307"/>
                </a:lnTo>
                <a:lnTo>
                  <a:pt x="150" y="3304"/>
                </a:lnTo>
                <a:lnTo>
                  <a:pt x="157" y="3298"/>
                </a:lnTo>
                <a:lnTo>
                  <a:pt x="168" y="3287"/>
                </a:lnTo>
                <a:lnTo>
                  <a:pt x="182" y="3273"/>
                </a:lnTo>
                <a:lnTo>
                  <a:pt x="201" y="3253"/>
                </a:lnTo>
                <a:lnTo>
                  <a:pt x="223" y="3233"/>
                </a:lnTo>
                <a:lnTo>
                  <a:pt x="247" y="3208"/>
                </a:lnTo>
                <a:lnTo>
                  <a:pt x="275" y="3180"/>
                </a:lnTo>
                <a:lnTo>
                  <a:pt x="305" y="3151"/>
                </a:lnTo>
                <a:lnTo>
                  <a:pt x="337" y="3118"/>
                </a:lnTo>
                <a:lnTo>
                  <a:pt x="371" y="3084"/>
                </a:lnTo>
                <a:lnTo>
                  <a:pt x="407" y="3049"/>
                </a:lnTo>
                <a:lnTo>
                  <a:pt x="444" y="3012"/>
                </a:lnTo>
                <a:lnTo>
                  <a:pt x="483" y="2975"/>
                </a:lnTo>
                <a:lnTo>
                  <a:pt x="522" y="2935"/>
                </a:lnTo>
                <a:lnTo>
                  <a:pt x="562" y="2896"/>
                </a:lnTo>
                <a:lnTo>
                  <a:pt x="601" y="2856"/>
                </a:lnTo>
                <a:lnTo>
                  <a:pt x="641" y="2818"/>
                </a:lnTo>
                <a:lnTo>
                  <a:pt x="680" y="2778"/>
                </a:lnTo>
                <a:lnTo>
                  <a:pt x="719" y="2739"/>
                </a:lnTo>
                <a:lnTo>
                  <a:pt x="756" y="2702"/>
                </a:lnTo>
                <a:lnTo>
                  <a:pt x="793" y="2666"/>
                </a:lnTo>
                <a:lnTo>
                  <a:pt x="828" y="2631"/>
                </a:lnTo>
                <a:lnTo>
                  <a:pt x="862" y="2598"/>
                </a:lnTo>
                <a:lnTo>
                  <a:pt x="894" y="2567"/>
                </a:lnTo>
                <a:lnTo>
                  <a:pt x="923" y="2538"/>
                </a:lnTo>
                <a:lnTo>
                  <a:pt x="949" y="2511"/>
                </a:lnTo>
                <a:lnTo>
                  <a:pt x="973" y="2488"/>
                </a:lnTo>
                <a:lnTo>
                  <a:pt x="985" y="2472"/>
                </a:lnTo>
                <a:lnTo>
                  <a:pt x="990" y="2455"/>
                </a:lnTo>
                <a:lnTo>
                  <a:pt x="991" y="2441"/>
                </a:lnTo>
                <a:lnTo>
                  <a:pt x="990" y="2428"/>
                </a:lnTo>
                <a:lnTo>
                  <a:pt x="986" y="2417"/>
                </a:lnTo>
                <a:lnTo>
                  <a:pt x="984" y="2410"/>
                </a:lnTo>
                <a:lnTo>
                  <a:pt x="983" y="2407"/>
                </a:lnTo>
                <a:lnTo>
                  <a:pt x="932" y="2318"/>
                </a:lnTo>
                <a:lnTo>
                  <a:pt x="888" y="2226"/>
                </a:lnTo>
                <a:lnTo>
                  <a:pt x="850" y="2133"/>
                </a:lnTo>
                <a:lnTo>
                  <a:pt x="818" y="2039"/>
                </a:lnTo>
                <a:lnTo>
                  <a:pt x="793" y="1942"/>
                </a:lnTo>
                <a:lnTo>
                  <a:pt x="773" y="1846"/>
                </a:lnTo>
                <a:lnTo>
                  <a:pt x="760" y="1749"/>
                </a:lnTo>
                <a:lnTo>
                  <a:pt x="754" y="1650"/>
                </a:lnTo>
                <a:lnTo>
                  <a:pt x="753" y="1552"/>
                </a:lnTo>
                <a:lnTo>
                  <a:pt x="758" y="1455"/>
                </a:lnTo>
                <a:lnTo>
                  <a:pt x="770" y="1357"/>
                </a:lnTo>
                <a:lnTo>
                  <a:pt x="788" y="1260"/>
                </a:lnTo>
                <a:lnTo>
                  <a:pt x="811" y="1165"/>
                </a:lnTo>
                <a:lnTo>
                  <a:pt x="842" y="1071"/>
                </a:lnTo>
                <a:lnTo>
                  <a:pt x="878" y="978"/>
                </a:lnTo>
                <a:lnTo>
                  <a:pt x="921" y="887"/>
                </a:lnTo>
                <a:lnTo>
                  <a:pt x="969" y="798"/>
                </a:lnTo>
                <a:lnTo>
                  <a:pt x="1024" y="711"/>
                </a:lnTo>
                <a:lnTo>
                  <a:pt x="1085" y="628"/>
                </a:lnTo>
                <a:lnTo>
                  <a:pt x="1152" y="547"/>
                </a:lnTo>
                <a:lnTo>
                  <a:pt x="1226" y="469"/>
                </a:lnTo>
                <a:lnTo>
                  <a:pt x="1300" y="399"/>
                </a:lnTo>
                <a:lnTo>
                  <a:pt x="1378" y="335"/>
                </a:lnTo>
                <a:lnTo>
                  <a:pt x="1458" y="278"/>
                </a:lnTo>
                <a:lnTo>
                  <a:pt x="1542" y="224"/>
                </a:lnTo>
                <a:lnTo>
                  <a:pt x="1627" y="177"/>
                </a:lnTo>
                <a:lnTo>
                  <a:pt x="1716" y="136"/>
                </a:lnTo>
                <a:lnTo>
                  <a:pt x="1806" y="100"/>
                </a:lnTo>
                <a:lnTo>
                  <a:pt x="1897" y="69"/>
                </a:lnTo>
                <a:lnTo>
                  <a:pt x="1989" y="45"/>
                </a:lnTo>
                <a:lnTo>
                  <a:pt x="2083" y="24"/>
                </a:lnTo>
                <a:lnTo>
                  <a:pt x="2178" y="11"/>
                </a:lnTo>
                <a:lnTo>
                  <a:pt x="2274" y="2"/>
                </a:lnTo>
                <a:lnTo>
                  <a:pt x="23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Oval 28">
            <a:extLst>
              <a:ext uri="{FF2B5EF4-FFF2-40B4-BE49-F238E27FC236}">
                <a16:creationId xmlns:a16="http://schemas.microsoft.com/office/drawing/2014/main" id="{4009376C-005D-B5EF-E4CB-9B678B87E485}"/>
              </a:ext>
            </a:extLst>
          </p:cNvPr>
          <p:cNvSpPr/>
          <p:nvPr/>
        </p:nvSpPr>
        <p:spPr bwMode="auto">
          <a:xfrm>
            <a:off x="5439209" y="1283102"/>
            <a:ext cx="1295400" cy="1295400"/>
          </a:xfrm>
          <a:prstGeom prst="ellipse">
            <a:avLst/>
          </a:prstGeom>
          <a:solidFill>
            <a:schemeClr val="accent1"/>
          </a:solidFill>
          <a:ln w="28575">
            <a:solidFill>
              <a:schemeClr val="bg1"/>
            </a:solid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sp>
        <p:nvSpPr>
          <p:cNvPr id="30" name="Inhaltsplatzhalter 4">
            <a:extLst>
              <a:ext uri="{FF2B5EF4-FFF2-40B4-BE49-F238E27FC236}">
                <a16:creationId xmlns:a16="http://schemas.microsoft.com/office/drawing/2014/main" id="{E9DFFDB7-7D8E-ADD5-25D9-0AB884545A6A}"/>
              </a:ext>
            </a:extLst>
          </p:cNvPr>
          <p:cNvSpPr txBox="1">
            <a:spLocks/>
          </p:cNvSpPr>
          <p:nvPr/>
        </p:nvSpPr>
        <p:spPr>
          <a:xfrm>
            <a:off x="4423211" y="2666013"/>
            <a:ext cx="3327399" cy="1821011"/>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buNone/>
            </a:pPr>
            <a:r>
              <a:rPr lang="en-US" sz="2400" dirty="0">
                <a:latin typeface="+mn-lt"/>
              </a:rPr>
              <a:t>Monitors progress towards citywide health initiatives and other core surveillance efforts</a:t>
            </a:r>
          </a:p>
          <a:p>
            <a:pPr marL="0" indent="0" algn="ctr">
              <a:lnSpc>
                <a:spcPct val="100000"/>
              </a:lnSpc>
              <a:buNone/>
            </a:pPr>
            <a:endParaRPr lang="en-US" sz="1400" dirty="0">
              <a:latin typeface="+mj-lt"/>
            </a:endParaRPr>
          </a:p>
        </p:txBody>
      </p:sp>
      <p:sp>
        <p:nvSpPr>
          <p:cNvPr id="31" name="Oval 30">
            <a:extLst>
              <a:ext uri="{FF2B5EF4-FFF2-40B4-BE49-F238E27FC236}">
                <a16:creationId xmlns:a16="http://schemas.microsoft.com/office/drawing/2014/main" id="{22AB1C6D-CBE2-77D3-2957-13420AC725B6}"/>
              </a:ext>
            </a:extLst>
          </p:cNvPr>
          <p:cNvSpPr/>
          <p:nvPr/>
        </p:nvSpPr>
        <p:spPr bwMode="auto">
          <a:xfrm>
            <a:off x="9240119" y="1283102"/>
            <a:ext cx="1295400" cy="1295400"/>
          </a:xfrm>
          <a:prstGeom prst="ellipse">
            <a:avLst/>
          </a:prstGeom>
          <a:solidFill>
            <a:schemeClr val="accent1"/>
          </a:solidFill>
          <a:ln w="28575">
            <a:solidFill>
              <a:schemeClr val="bg1"/>
            </a:solid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sp>
        <p:nvSpPr>
          <p:cNvPr id="32" name="Inhaltsplatzhalter 4">
            <a:extLst>
              <a:ext uri="{FF2B5EF4-FFF2-40B4-BE49-F238E27FC236}">
                <a16:creationId xmlns:a16="http://schemas.microsoft.com/office/drawing/2014/main" id="{9E89422C-0855-173F-B1A5-B291203E8FD0}"/>
              </a:ext>
            </a:extLst>
          </p:cNvPr>
          <p:cNvSpPr txBox="1">
            <a:spLocks/>
          </p:cNvSpPr>
          <p:nvPr/>
        </p:nvSpPr>
        <p:spPr>
          <a:xfrm>
            <a:off x="8224121" y="2666013"/>
            <a:ext cx="3327399" cy="2585323"/>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buNone/>
            </a:pPr>
            <a:r>
              <a:rPr lang="en-US" sz="2400" dirty="0">
                <a:latin typeface="+mn-lt"/>
              </a:rPr>
              <a:t>Collects information including health status, mental health, healthcare access, chronic diseases, health and risk behaviors, and social determinants of health    </a:t>
            </a:r>
          </a:p>
        </p:txBody>
      </p:sp>
      <p:pic>
        <p:nvPicPr>
          <p:cNvPr id="4" name="Graphic 3" descr="Venn diagram outline">
            <a:extLst>
              <a:ext uri="{FF2B5EF4-FFF2-40B4-BE49-F238E27FC236}">
                <a16:creationId xmlns:a16="http://schemas.microsoft.com/office/drawing/2014/main" id="{F2696ADB-352B-036E-281A-8D5AFA7DC9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30617" y="1471014"/>
            <a:ext cx="914400" cy="914400"/>
          </a:xfrm>
          <a:prstGeom prst="rect">
            <a:avLst/>
          </a:prstGeom>
        </p:spPr>
      </p:pic>
      <p:pic>
        <p:nvPicPr>
          <p:cNvPr id="6" name="Graphic 5" descr="Clipboard outline">
            <a:extLst>
              <a:ext uri="{FF2B5EF4-FFF2-40B4-BE49-F238E27FC236}">
                <a16:creationId xmlns:a16="http://schemas.microsoft.com/office/drawing/2014/main" id="{D35CD206-E04B-B1D2-BFC9-2CA732FB83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29709" y="1471014"/>
            <a:ext cx="914400" cy="914400"/>
          </a:xfrm>
          <a:prstGeom prst="rect">
            <a:avLst/>
          </a:prstGeom>
        </p:spPr>
      </p:pic>
      <p:pic>
        <p:nvPicPr>
          <p:cNvPr id="3" name="Picture 2" descr="Qr code&#10;&#10;Description automatically generated">
            <a:extLst>
              <a:ext uri="{FF2B5EF4-FFF2-40B4-BE49-F238E27FC236}">
                <a16:creationId xmlns:a16="http://schemas.microsoft.com/office/drawing/2014/main" id="{0D162733-68D6-0322-932E-39760311E18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58900" y="3949000"/>
            <a:ext cx="1828800" cy="1825761"/>
          </a:xfrm>
          <a:prstGeom prst="rect">
            <a:avLst/>
          </a:prstGeom>
          <a:noFill/>
        </p:spPr>
      </p:pic>
      <p:sp>
        <p:nvSpPr>
          <p:cNvPr id="5" name="TextBox 4">
            <a:extLst>
              <a:ext uri="{FF2B5EF4-FFF2-40B4-BE49-F238E27FC236}">
                <a16:creationId xmlns:a16="http://schemas.microsoft.com/office/drawing/2014/main" id="{6EC133D7-BADB-AC87-0B20-CCFC5288C1EF}"/>
              </a:ext>
            </a:extLst>
          </p:cNvPr>
          <p:cNvSpPr txBox="1"/>
          <p:nvPr/>
        </p:nvSpPr>
        <p:spPr>
          <a:xfrm>
            <a:off x="143227" y="6437359"/>
            <a:ext cx="472234" cy="369332"/>
          </a:xfrm>
          <a:prstGeom prst="rect">
            <a:avLst/>
          </a:prstGeom>
          <a:noFill/>
        </p:spPr>
        <p:txBody>
          <a:bodyPr wrap="square" rtlCol="0">
            <a:spAutoFit/>
          </a:bodyPr>
          <a:lstStyle/>
          <a:p>
            <a:r>
              <a:rPr lang="en-US" dirty="0">
                <a:solidFill>
                  <a:schemeClr val="tx1">
                    <a:lumMod val="50000"/>
                    <a:lumOff val="50000"/>
                  </a:schemeClr>
                </a:solidFill>
              </a:rPr>
              <a:t>7</a:t>
            </a:r>
          </a:p>
        </p:txBody>
      </p:sp>
    </p:spTree>
    <p:extLst>
      <p:ext uri="{BB962C8B-B14F-4D97-AF65-F5344CB8AC3E}">
        <p14:creationId xmlns:p14="http://schemas.microsoft.com/office/powerpoint/2010/main" val="13537984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decel="82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fltVal val="0"/>
                                          </p:val>
                                        </p:tav>
                                        <p:tav tm="100000">
                                          <p:val>
                                            <p:strVal val="#ppt_w"/>
                                          </p:val>
                                        </p:tav>
                                      </p:tavLst>
                                    </p:anim>
                                    <p:anim calcmode="lin" valueType="num">
                                      <p:cBhvr>
                                        <p:cTn id="19" dur="500" fill="hold"/>
                                        <p:tgtEl>
                                          <p:spTgt spid="28"/>
                                        </p:tgtEl>
                                        <p:attrNameLst>
                                          <p:attrName>ppt_h</p:attrName>
                                        </p:attrNameLst>
                                      </p:cBhvr>
                                      <p:tavLst>
                                        <p:tav tm="0">
                                          <p:val>
                                            <p:fltVal val="0"/>
                                          </p:val>
                                        </p:tav>
                                        <p:tav tm="100000">
                                          <p:val>
                                            <p:strVal val="#ppt_h"/>
                                          </p:val>
                                        </p:tav>
                                      </p:tavLst>
                                    </p:anim>
                                    <p:animEffect transition="in" filter="fade">
                                      <p:cBhvr>
                                        <p:cTn id="20" dur="500"/>
                                        <p:tgtEl>
                                          <p:spTgt spid="28"/>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outVertical)">
                                      <p:cBhvr>
                                        <p:cTn id="23" dur="500"/>
                                        <p:tgtEl>
                                          <p:spTgt spid="27"/>
                                        </p:tgtEl>
                                      </p:cBhvr>
                                    </p:animEffect>
                                  </p:childTnLst>
                                </p:cTn>
                              </p:par>
                              <p:par>
                                <p:cTn id="24" presetID="1"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par>
                          <p:cTn id="26" fill="hold">
                            <p:stCondLst>
                              <p:cond delay="1500"/>
                            </p:stCondLst>
                            <p:childTnLst>
                              <p:par>
                                <p:cTn id="27" presetID="2" presetClass="entr" presetSubtype="4" accel="18000" decel="8200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par>
                                <p:cTn id="43" presetID="16" presetClass="entr" presetSubtype="37"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barn(outVertical)">
                                      <p:cBhvr>
                                        <p:cTn id="45" dur="500"/>
                                        <p:tgtEl>
                                          <p:spTgt spid="30"/>
                                        </p:tgtEl>
                                      </p:cBhvr>
                                    </p:animEffect>
                                  </p:childTnLst>
                                </p:cTn>
                              </p:par>
                            </p:childTnLst>
                          </p:cTn>
                        </p:par>
                        <p:par>
                          <p:cTn id="46" fill="hold">
                            <p:stCondLst>
                              <p:cond delay="3000"/>
                            </p:stCondLst>
                            <p:childTnLst>
                              <p:par>
                                <p:cTn id="47" presetID="2" presetClass="entr" presetSubtype="4" accel="18000" decel="8200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animEffect transition="in" filter="fade">
                                      <p:cBhvr>
                                        <p:cTn id="56" dur="500"/>
                                        <p:tgtEl>
                                          <p:spTgt spid="31"/>
                                        </p:tgtEl>
                                      </p:cBhvr>
                                    </p:animEffect>
                                  </p:childTnLst>
                                </p:cTn>
                              </p:par>
                            </p:childTnLst>
                          </p:cTn>
                        </p:par>
                        <p:par>
                          <p:cTn id="57" fill="hold">
                            <p:stCondLst>
                              <p:cond delay="4000"/>
                            </p:stCondLst>
                            <p:childTnLst>
                              <p:par>
                                <p:cTn id="58" presetID="53" presetClass="entr" presetSubtype="16" fill="hold" nodeType="after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p:cTn id="60" dur="500" fill="hold"/>
                                        <p:tgtEl>
                                          <p:spTgt spid="4"/>
                                        </p:tgtEl>
                                        <p:attrNameLst>
                                          <p:attrName>ppt_w</p:attrName>
                                        </p:attrNameLst>
                                      </p:cBhvr>
                                      <p:tavLst>
                                        <p:tav tm="0">
                                          <p:val>
                                            <p:fltVal val="0"/>
                                          </p:val>
                                        </p:tav>
                                        <p:tav tm="100000">
                                          <p:val>
                                            <p:strVal val="#ppt_w"/>
                                          </p:val>
                                        </p:tav>
                                      </p:tavLst>
                                    </p:anim>
                                    <p:anim calcmode="lin" valueType="num">
                                      <p:cBhvr>
                                        <p:cTn id="61" dur="500" fill="hold"/>
                                        <p:tgtEl>
                                          <p:spTgt spid="4"/>
                                        </p:tgtEl>
                                        <p:attrNameLst>
                                          <p:attrName>ppt_h</p:attrName>
                                        </p:attrNameLst>
                                      </p:cBhvr>
                                      <p:tavLst>
                                        <p:tav tm="0">
                                          <p:val>
                                            <p:fltVal val="0"/>
                                          </p:val>
                                        </p:tav>
                                        <p:tav tm="100000">
                                          <p:val>
                                            <p:strVal val="#ppt_h"/>
                                          </p:val>
                                        </p:tav>
                                      </p:tavLst>
                                    </p:anim>
                                    <p:animEffect transition="in" filter="fade">
                                      <p:cBhvr>
                                        <p:cTn id="62" dur="500"/>
                                        <p:tgtEl>
                                          <p:spTgt spid="4"/>
                                        </p:tgtEl>
                                      </p:cBhvr>
                                    </p:animEffect>
                                  </p:childTnLst>
                                </p:cTn>
                              </p:par>
                              <p:par>
                                <p:cTn id="63" presetID="16" presetClass="entr" presetSubtype="37"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barn(outVertical)">
                                      <p:cBhvr>
                                        <p:cTn id="6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p:bldP spid="28" grpId="0" animBg="1"/>
      <p:bldP spid="29" grpId="0" animBg="1"/>
      <p:bldP spid="30" grpId="0"/>
      <p:bldP spid="31" grpId="0" animBg="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B279EC9-FB7C-87C8-F03B-60AB20AFB44E}"/>
              </a:ext>
            </a:extLst>
          </p:cNvPr>
          <p:cNvSpPr>
            <a:spLocks noGrp="1"/>
          </p:cNvSpPr>
          <p:nvPr>
            <p:ph idx="1"/>
          </p:nvPr>
        </p:nvSpPr>
        <p:spPr>
          <a:xfrm>
            <a:off x="646176" y="1751076"/>
            <a:ext cx="10899648" cy="3355848"/>
          </a:xfrm>
          <a:solidFill>
            <a:schemeClr val="accent2"/>
          </a:solidFill>
          <a:ln>
            <a:solidFill>
              <a:schemeClr val="accent2"/>
            </a:solidFill>
          </a:ln>
        </p:spPr>
        <p:txBody>
          <a:bodyPr>
            <a:normAutofit/>
          </a:bodyPr>
          <a:lstStyle/>
          <a:p>
            <a:pPr marL="914400" lvl="0" indent="0">
              <a:buNone/>
            </a:pPr>
            <a:endParaRPr lang="en-US" sz="1100" b="1" dirty="0">
              <a:solidFill>
                <a:schemeClr val="bg1"/>
              </a:solidFill>
            </a:endParaRPr>
          </a:p>
          <a:p>
            <a:pPr marL="468313" lvl="0" indent="0">
              <a:buNone/>
            </a:pPr>
            <a:r>
              <a:rPr lang="en-US" sz="6000" b="1" dirty="0">
                <a:solidFill>
                  <a:schemeClr val="bg1"/>
                </a:solidFill>
              </a:rPr>
              <a:t>02</a:t>
            </a:r>
            <a:endParaRPr lang="en-US" sz="6500" b="1" dirty="0">
              <a:solidFill>
                <a:schemeClr val="bg1"/>
              </a:solidFill>
            </a:endParaRPr>
          </a:p>
          <a:p>
            <a:pPr marL="914400" lvl="0" indent="0">
              <a:buNone/>
            </a:pPr>
            <a:endParaRPr lang="en-US" sz="2000" b="1" dirty="0">
              <a:solidFill>
                <a:schemeClr val="bg1"/>
              </a:solidFill>
            </a:endParaRPr>
          </a:p>
          <a:p>
            <a:pPr marL="468313" lvl="0" indent="0">
              <a:buNone/>
            </a:pPr>
            <a:r>
              <a:rPr lang="en-US" sz="5000" b="1" dirty="0">
                <a:solidFill>
                  <a:schemeClr val="bg1"/>
                </a:solidFill>
              </a:rPr>
              <a:t>DISCLOSURE RISK ASSESSMENT</a:t>
            </a:r>
          </a:p>
        </p:txBody>
      </p:sp>
      <p:pic>
        <p:nvPicPr>
          <p:cNvPr id="2" name="Graphic 1" descr="Chevron arrows with solid fill">
            <a:extLst>
              <a:ext uri="{FF2B5EF4-FFF2-40B4-BE49-F238E27FC236}">
                <a16:creationId xmlns:a16="http://schemas.microsoft.com/office/drawing/2014/main" id="{D8F0499F-C380-6D26-5519-7EF6042208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97147" y="3258807"/>
            <a:ext cx="914400" cy="914400"/>
          </a:xfrm>
          <a:prstGeom prst="rect">
            <a:avLst/>
          </a:prstGeom>
        </p:spPr>
      </p:pic>
    </p:spTree>
    <p:extLst>
      <p:ext uri="{BB962C8B-B14F-4D97-AF65-F5344CB8AC3E}">
        <p14:creationId xmlns:p14="http://schemas.microsoft.com/office/powerpoint/2010/main" val="362880621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CFD6C7-BC87-410D-92E0-591AA424EA74}"/>
              </a:ext>
            </a:extLst>
          </p:cNvPr>
          <p:cNvSpPr/>
          <p:nvPr/>
        </p:nvSpPr>
        <p:spPr>
          <a:xfrm>
            <a:off x="6837387" y="3349844"/>
            <a:ext cx="5354612" cy="260604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DB702F1E-2822-81EF-4BEE-F7CD40825B9F}"/>
              </a:ext>
            </a:extLst>
          </p:cNvPr>
          <p:cNvSpPr>
            <a:spLocks noGrp="1"/>
          </p:cNvSpPr>
          <p:nvPr>
            <p:ph type="title"/>
          </p:nvPr>
        </p:nvSpPr>
        <p:spPr>
          <a:xfrm>
            <a:off x="0" y="28860"/>
            <a:ext cx="12192000" cy="914400"/>
          </a:xfrm>
        </p:spPr>
        <p:txBody>
          <a:bodyPr>
            <a:noAutofit/>
          </a:bodyPr>
          <a:lstStyle/>
          <a:p>
            <a:pPr algn="ctr"/>
            <a:r>
              <a:rPr lang="en-US" b="1" kern="1200" dirty="0">
                <a:solidFill>
                  <a:schemeClr val="accent4"/>
                </a:solidFill>
                <a:latin typeface="+mn-lt"/>
                <a:ea typeface="+mj-ea"/>
                <a:cs typeface="+mj-cs"/>
              </a:rPr>
              <a:t>APPROACH OVERVIEW</a:t>
            </a:r>
            <a:endParaRPr lang="en-US" dirty="0">
              <a:solidFill>
                <a:schemeClr val="accent4"/>
              </a:solidFill>
              <a:latin typeface="+mn-lt"/>
            </a:endParaRPr>
          </a:p>
        </p:txBody>
      </p:sp>
      <p:sp>
        <p:nvSpPr>
          <p:cNvPr id="3" name="Content Placeholder 2">
            <a:extLst>
              <a:ext uri="{FF2B5EF4-FFF2-40B4-BE49-F238E27FC236}">
                <a16:creationId xmlns:a16="http://schemas.microsoft.com/office/drawing/2014/main" id="{6B61FF6E-1BDE-D59A-B0DE-50638BFCB3B8}"/>
              </a:ext>
            </a:extLst>
          </p:cNvPr>
          <p:cNvSpPr>
            <a:spLocks noGrp="1"/>
          </p:cNvSpPr>
          <p:nvPr>
            <p:ph idx="1"/>
          </p:nvPr>
        </p:nvSpPr>
        <p:spPr>
          <a:xfrm>
            <a:off x="325413" y="2034491"/>
            <a:ext cx="2713510" cy="3075018"/>
          </a:xfrm>
        </p:spPr>
        <p:txBody>
          <a:bodyPr>
            <a:noAutofit/>
          </a:bodyPr>
          <a:lstStyle/>
          <a:p>
            <a:pPr marL="0" indent="0">
              <a:buClr>
                <a:schemeClr val="accent4"/>
              </a:buClr>
              <a:buNone/>
            </a:pPr>
            <a:r>
              <a:rPr lang="en-US" sz="2400" dirty="0"/>
              <a:t>Concern: Identifying a person in the NYC population within the CHS data set, compromising confidentiality and yielding additional, potentially sensitive information.</a:t>
            </a:r>
          </a:p>
        </p:txBody>
      </p:sp>
      <p:sp>
        <p:nvSpPr>
          <p:cNvPr id="14" name="Flowchart: Connector 13">
            <a:extLst>
              <a:ext uri="{FF2B5EF4-FFF2-40B4-BE49-F238E27FC236}">
                <a16:creationId xmlns:a16="http://schemas.microsoft.com/office/drawing/2014/main" id="{34A87A1A-0E4F-EF98-2AF8-99FAF6AC9B73}"/>
              </a:ext>
            </a:extLst>
          </p:cNvPr>
          <p:cNvSpPr/>
          <p:nvPr/>
        </p:nvSpPr>
        <p:spPr>
          <a:xfrm>
            <a:off x="3187746" y="2056683"/>
            <a:ext cx="2757488" cy="2744634"/>
          </a:xfrm>
          <a:prstGeom prst="flowChartConnector">
            <a:avLst/>
          </a:prstGeom>
          <a:solidFill>
            <a:schemeClr val="accent2"/>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Identity Disclosure </a:t>
            </a:r>
          </a:p>
          <a:p>
            <a:pPr algn="ctr"/>
            <a:r>
              <a:rPr lang="en-US" sz="3200" b="1" dirty="0"/>
              <a:t>Risk</a:t>
            </a:r>
          </a:p>
        </p:txBody>
      </p:sp>
      <p:sp>
        <p:nvSpPr>
          <p:cNvPr id="17" name="Content Placeholder 2">
            <a:extLst>
              <a:ext uri="{FF2B5EF4-FFF2-40B4-BE49-F238E27FC236}">
                <a16:creationId xmlns:a16="http://schemas.microsoft.com/office/drawing/2014/main" id="{CA652EAD-B37B-C439-DBB3-71B12EB061A2}"/>
              </a:ext>
            </a:extLst>
          </p:cNvPr>
          <p:cNvSpPr txBox="1">
            <a:spLocks/>
          </p:cNvSpPr>
          <p:nvPr/>
        </p:nvSpPr>
        <p:spPr>
          <a:xfrm>
            <a:off x="6837387" y="3572000"/>
            <a:ext cx="5029200" cy="2190972"/>
          </a:xfrm>
          <a:prstGeom prst="rect">
            <a:avLst/>
          </a:prstGeom>
          <a:ln>
            <a:noFill/>
          </a:ln>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4"/>
              </a:buClr>
              <a:buNone/>
            </a:pPr>
            <a:r>
              <a:rPr lang="en-US" sz="2600" dirty="0"/>
              <a:t>Flag </a:t>
            </a:r>
            <a:r>
              <a:rPr lang="en-US" sz="2600" b="1" dirty="0"/>
              <a:t>high-risk</a:t>
            </a:r>
            <a:r>
              <a:rPr lang="en-US" sz="2600" dirty="0"/>
              <a:t> records using identifying categorical variables and sampling weights</a:t>
            </a:r>
          </a:p>
          <a:p>
            <a:pPr marL="460375" indent="-342900">
              <a:buFont typeface="Tw Cen MT" panose="020B0602020104020603" pitchFamily="34" charset="0"/>
              <a:buChar char="»"/>
            </a:pPr>
            <a:r>
              <a:rPr lang="en-US" sz="2400" b="1" dirty="0"/>
              <a:t>Weighted N (WgtN) and 95% Confidence Intervals (CIs) </a:t>
            </a:r>
            <a:r>
              <a:rPr lang="en-US" sz="2400" dirty="0"/>
              <a:t>– focus on population total estimates and their standard errors</a:t>
            </a:r>
            <a:endParaRPr lang="en-US" b="1" dirty="0"/>
          </a:p>
        </p:txBody>
      </p:sp>
      <p:sp>
        <p:nvSpPr>
          <p:cNvPr id="34" name="Block Arc 33">
            <a:extLst>
              <a:ext uri="{FF2B5EF4-FFF2-40B4-BE49-F238E27FC236}">
                <a16:creationId xmlns:a16="http://schemas.microsoft.com/office/drawing/2014/main" id="{D6F208E3-ED0E-5E44-04F4-E71BBA14B6DC}"/>
              </a:ext>
            </a:extLst>
          </p:cNvPr>
          <p:cNvSpPr/>
          <p:nvPr/>
        </p:nvSpPr>
        <p:spPr>
          <a:xfrm>
            <a:off x="1014710" y="542728"/>
            <a:ext cx="5525030" cy="5772543"/>
          </a:xfrm>
          <a:prstGeom prst="blockArc">
            <a:avLst>
              <a:gd name="adj1" fmla="val 17527788"/>
              <a:gd name="adj2" fmla="val 4119114"/>
              <a:gd name="adj3" fmla="val 5750"/>
            </a:avLst>
          </a:pr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3BC57083-4B40-E399-F3A3-5B41B5F996A4}"/>
              </a:ext>
            </a:extLst>
          </p:cNvPr>
          <p:cNvSpPr txBox="1"/>
          <p:nvPr/>
        </p:nvSpPr>
        <p:spPr>
          <a:xfrm>
            <a:off x="143227" y="6437359"/>
            <a:ext cx="472234" cy="369332"/>
          </a:xfrm>
          <a:prstGeom prst="rect">
            <a:avLst/>
          </a:prstGeom>
          <a:noFill/>
        </p:spPr>
        <p:txBody>
          <a:bodyPr wrap="square" rtlCol="0">
            <a:spAutoFit/>
          </a:bodyPr>
          <a:lstStyle/>
          <a:p>
            <a:r>
              <a:rPr lang="en-US" dirty="0">
                <a:solidFill>
                  <a:schemeClr val="tx1">
                    <a:lumMod val="50000"/>
                    <a:lumOff val="50000"/>
                  </a:schemeClr>
                </a:solidFill>
              </a:rPr>
              <a:t>9</a:t>
            </a:r>
          </a:p>
        </p:txBody>
      </p:sp>
      <p:graphicFrame>
        <p:nvGraphicFramePr>
          <p:cNvPr id="5" name="Diagram 4">
            <a:extLst>
              <a:ext uri="{FF2B5EF4-FFF2-40B4-BE49-F238E27FC236}">
                <a16:creationId xmlns:a16="http://schemas.microsoft.com/office/drawing/2014/main" id="{1701763E-416E-5EB1-545A-CAA1647496D5}"/>
              </a:ext>
            </a:extLst>
          </p:cNvPr>
          <p:cNvGraphicFramePr/>
          <p:nvPr>
            <p:extLst>
              <p:ext uri="{D42A27DB-BD31-4B8C-83A1-F6EECF244321}">
                <p14:modId xmlns:p14="http://schemas.microsoft.com/office/powerpoint/2010/main" val="885722765"/>
              </p:ext>
            </p:extLst>
          </p:nvPr>
        </p:nvGraphicFramePr>
        <p:xfrm>
          <a:off x="6539740" y="998934"/>
          <a:ext cx="5652259" cy="2008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85932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40d2437-d853-4db3-bdda-a2b2af628fb2">
      <Terms xmlns="http://schemas.microsoft.com/office/infopath/2007/PartnerControls"/>
    </lcf76f155ced4ddcb4097134ff3c332f>
    <TaxCatchAll xmlns="a09baf1e-45c8-4993-a8ef-9209070ee38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9FFBD129B4424F90691339E55B5A7E" ma:contentTypeVersion="20" ma:contentTypeDescription="Create a new document." ma:contentTypeScope="" ma:versionID="b29d7386760d3ed5692d77b26a8bcca5">
  <xsd:schema xmlns:xsd="http://www.w3.org/2001/XMLSchema" xmlns:xs="http://www.w3.org/2001/XMLSchema" xmlns:p="http://schemas.microsoft.com/office/2006/metadata/properties" xmlns:ns1="http://schemas.microsoft.com/sharepoint/v3" xmlns:ns2="a09baf1e-45c8-4993-a8ef-9209070ee381" xmlns:ns3="440d2437-d853-4db3-bdda-a2b2af628fb2" targetNamespace="http://schemas.microsoft.com/office/2006/metadata/properties" ma:root="true" ma:fieldsID="1d0d142bd0a56e87ada0895bdc35cecf" ns1:_="" ns2:_="" ns3:_="">
    <xsd:import namespace="http://schemas.microsoft.com/sharepoint/v3"/>
    <xsd:import namespace="a09baf1e-45c8-4993-a8ef-9209070ee381"/>
    <xsd:import namespace="440d2437-d853-4db3-bdda-a2b2af628fb2"/>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9baf1e-45c8-4993-a8ef-9209070ee38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309525f-9825-49e9-9d9c-1d74682eb4ab}" ma:internalName="TaxCatchAll" ma:showField="CatchAllData" ma:web="a09baf1e-45c8-4993-a8ef-9209070ee3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0d2437-d853-4db3-bdda-a2b2af628fb2"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b4420a8-2ab6-4cc0-9a2f-4ec41633a6c1"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3C68BB-E242-417B-9D1C-6CF9D0AC7707}">
  <ds:schemaRefs>
    <ds:schemaRef ds:uri="b4854fab-08df-486e-838e-9e236b4ee7f3"/>
    <ds:schemaRef ds:uri="http://purl.org/dc/elements/1.1/"/>
    <ds:schemaRef ds:uri="http://purl.org/dc/dcmitype/"/>
    <ds:schemaRef ds:uri="http://schemas.microsoft.com/office/infopath/2007/PartnerControls"/>
    <ds:schemaRef ds:uri="http://schemas.microsoft.com/office/2006/documentManagement/types"/>
    <ds:schemaRef ds:uri="http://purl.org/dc/terms/"/>
    <ds:schemaRef ds:uri="http://www.w3.org/XML/1998/namespace"/>
    <ds:schemaRef ds:uri="http://schemas.openxmlformats.org/package/2006/metadata/core-properties"/>
    <ds:schemaRef ds:uri="d3896a90-1f9e-449d-9592-12bbe1614c59"/>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8A873592-5EEB-40E5-9E87-143576BE3B41}"/>
</file>

<file path=customXml/itemProps3.xml><?xml version="1.0" encoding="utf-8"?>
<ds:datastoreItem xmlns:ds="http://schemas.openxmlformats.org/officeDocument/2006/customXml" ds:itemID="{1334D961-7EB7-4A9C-87DE-4038C58F31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14955</TotalTime>
  <Words>3023</Words>
  <Application>Microsoft Office PowerPoint</Application>
  <PresentationFormat>Widescreen</PresentationFormat>
  <Paragraphs>316</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Times New Roman</vt:lpstr>
      <vt:lpstr>Roboto</vt:lpstr>
      <vt:lpstr>Tw Cen MT</vt:lpstr>
      <vt:lpstr>Calibri Light</vt:lpstr>
      <vt:lpstr>Symbol</vt:lpstr>
      <vt:lpstr>Arial</vt:lpstr>
      <vt:lpstr>Calibri</vt:lpstr>
      <vt:lpstr>Sylfaen</vt:lpstr>
      <vt:lpstr>Office Theme</vt:lpstr>
      <vt:lpstr>USING SYNTHETIC DATA                                TO REDUCE DISCLOSURE RISK                      IN MUNICIPAL HEALTH SURVEYS</vt:lpstr>
      <vt:lpstr>PROJECT TEAM MEMBERS Stephen Immerwahr Fangtao He Wendy Deng Tashema Bholanath Nneka Lundy De La Cruz Monika Hu  Acknowledgement: Amber Levanon-Seligson Steven Fernandez Sungwoo Lim</vt:lpstr>
      <vt:lpstr>TALK ROADMAP </vt:lpstr>
      <vt:lpstr>PowerPoint Presentation</vt:lpstr>
      <vt:lpstr>PUBLIC-USE DATA: USEFULNESS AND CHALLENGES</vt:lpstr>
      <vt:lpstr>PROJECT OBJECTIVES</vt:lpstr>
      <vt:lpstr>NYC COMMUNITY HEALTH SURVEY (CHS) OVERVIEW</vt:lpstr>
      <vt:lpstr>PowerPoint Presentation</vt:lpstr>
      <vt:lpstr>APPROACH OVERVIEW</vt:lpstr>
      <vt:lpstr>SELECTION OF IDENTIFYING VARIABLES</vt:lpstr>
      <vt:lpstr>PowerPoint Presentation</vt:lpstr>
      <vt:lpstr>IDENTIFYING HIGH-RISK RECORDS</vt:lpstr>
      <vt:lpstr>RISK ASSESSMENT RESULTS</vt:lpstr>
      <vt:lpstr>MITIGATION SOLUTIONS</vt:lpstr>
      <vt:lpstr>OVERVIEW OF OUR APPROACH</vt:lpstr>
      <vt:lpstr>RISK RESULTS AFTER DPMPM SYNTHESIS</vt:lpstr>
      <vt:lpstr>DATA UTILITY AFTER DPMPM SYNTHESIS</vt:lpstr>
      <vt:lpstr>CI OVERLAP DECLINES WITH SYNTHESIS</vt:lpstr>
      <vt:lpstr>MSE INCREASES WITH SYNTHESIS</vt:lpstr>
      <vt:lpstr>RISK AND UTILITY: DPMPM vs CART</vt:lpstr>
      <vt:lpstr>RISK AND UTILITY: DPMPM vs CART</vt:lpstr>
      <vt:lpstr>PowerPoint Presentation</vt:lpstr>
      <vt:lpstr>CONSIDERATIONS IN PRACTICE</vt:lpstr>
      <vt:lpstr>SUMMARY AND KEY TAKEAWAYS</vt:lpstr>
      <vt:lpstr>REFERENCES</vt:lpstr>
      <vt:lpstr>NEXT STEPS</vt:lpstr>
      <vt:lpstr>PowerPoint Presentation</vt:lpstr>
      <vt:lpstr>Thank you for your attention.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Gonzalez</dc:creator>
  <cp:lastModifiedBy>Stephen J. Immerwahr</cp:lastModifiedBy>
  <cp:revision>477</cp:revision>
  <cp:lastPrinted>2024-06-11T21:55:07Z</cp:lastPrinted>
  <dcterms:created xsi:type="dcterms:W3CDTF">2022-10-28T16:25:28Z</dcterms:created>
  <dcterms:modified xsi:type="dcterms:W3CDTF">2024-07-18T13:26:55Z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0x0101006200A373DFABC2478E9D17E94548BF7E</vt:lpwstr>
  </property>
</Properties>
</file>